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647" r:id="rId3"/>
    <p:sldId id="874" r:id="rId4"/>
    <p:sldId id="875" r:id="rId5"/>
    <p:sldId id="876" r:id="rId6"/>
    <p:sldId id="877" r:id="rId7"/>
    <p:sldId id="878" r:id="rId8"/>
    <p:sldId id="326" r:id="rId9"/>
    <p:sldId id="331" r:id="rId10"/>
    <p:sldId id="257" r:id="rId11"/>
    <p:sldId id="348" r:id="rId12"/>
    <p:sldId id="401" r:id="rId13"/>
    <p:sldId id="364" r:id="rId14"/>
    <p:sldId id="402" r:id="rId15"/>
    <p:sldId id="340" r:id="rId16"/>
    <p:sldId id="341" r:id="rId17"/>
    <p:sldId id="354" r:id="rId18"/>
    <p:sldId id="375" r:id="rId19"/>
    <p:sldId id="825" r:id="rId20"/>
    <p:sldId id="826" r:id="rId21"/>
    <p:sldId id="827" r:id="rId22"/>
    <p:sldId id="828" r:id="rId23"/>
    <p:sldId id="829" r:id="rId24"/>
    <p:sldId id="277" r:id="rId25"/>
    <p:sldId id="855" r:id="rId26"/>
    <p:sldId id="278" r:id="rId27"/>
    <p:sldId id="856" r:id="rId28"/>
    <p:sldId id="857" r:id="rId29"/>
    <p:sldId id="858" r:id="rId30"/>
    <p:sldId id="859" r:id="rId31"/>
    <p:sldId id="860" r:id="rId32"/>
    <p:sldId id="276" r:id="rId33"/>
    <p:sldId id="861" r:id="rId34"/>
    <p:sldId id="862" r:id="rId35"/>
    <p:sldId id="294" r:id="rId36"/>
    <p:sldId id="863" r:id="rId37"/>
    <p:sldId id="864" r:id="rId38"/>
    <p:sldId id="324" r:id="rId39"/>
    <p:sldId id="325" r:id="rId40"/>
    <p:sldId id="865" r:id="rId41"/>
    <p:sldId id="866" r:id="rId42"/>
    <p:sldId id="867" r:id="rId43"/>
    <p:sldId id="868" r:id="rId44"/>
    <p:sldId id="869" r:id="rId45"/>
    <p:sldId id="370" r:id="rId46"/>
    <p:sldId id="870" r:id="rId47"/>
    <p:sldId id="871" r:id="rId48"/>
    <p:sldId id="369" r:id="rId49"/>
    <p:sldId id="872" r:id="rId50"/>
    <p:sldId id="88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8163"/>
    <p:restoredTop sz="94606"/>
  </p:normalViewPr>
  <p:slideViewPr>
    <p:cSldViewPr snapToGrid="0" snapToObjects="1">
      <p:cViewPr varScale="1">
        <p:scale>
          <a:sx n="119" d="100"/>
          <a:sy n="119" d="100"/>
        </p:scale>
        <p:origin x="1168" y="168"/>
      </p:cViewPr>
      <p:guideLst>
        <p:guide orient="horz" pos="2184"/>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C1DFF-E9E3-4744-A00D-8D45BC4B2120}" type="datetimeFigureOut">
              <a:rPr lang="en-US" smtClean="0"/>
              <a:t>8/30/20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E5B8B-1FEC-1D4B-AFBF-B75F5D07AA2F}" type="slidenum">
              <a:rPr lang="en-US" smtClean="0"/>
              <a:t>‹#›</a:t>
            </a:fld>
            <a:endParaRPr lang="en-US"/>
          </a:p>
        </p:txBody>
      </p:sp>
    </p:spTree>
    <p:extLst>
      <p:ext uri="{BB962C8B-B14F-4D97-AF65-F5344CB8AC3E}">
        <p14:creationId xmlns:p14="http://schemas.microsoft.com/office/powerpoint/2010/main" val="868466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9E5B8B-1FEC-1D4B-AFBF-B75F5D07AA2F}" type="slidenum">
              <a:rPr lang="en-US" smtClean="0"/>
              <a:t>1</a:t>
            </a:fld>
            <a:endParaRPr lang="en-US"/>
          </a:p>
        </p:txBody>
      </p:sp>
    </p:spTree>
    <p:extLst>
      <p:ext uri="{BB962C8B-B14F-4D97-AF65-F5344CB8AC3E}">
        <p14:creationId xmlns:p14="http://schemas.microsoft.com/office/powerpoint/2010/main" val="184327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7EEF-58C1-234D-9C84-0865A67A3B54}" type="slidenum">
              <a:rPr lang="en-US" smtClean="0"/>
              <a:t>5</a:t>
            </a:fld>
            <a:endParaRPr lang="en-US"/>
          </a:p>
        </p:txBody>
      </p:sp>
    </p:spTree>
    <p:extLst>
      <p:ext uri="{BB962C8B-B14F-4D97-AF65-F5344CB8AC3E}">
        <p14:creationId xmlns:p14="http://schemas.microsoft.com/office/powerpoint/2010/main" val="1375415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56067-955D-2246-86F4-74FA28801B80}" type="slidenum">
              <a:rPr lang="en-US" smtClean="0"/>
              <a:t>11</a:t>
            </a:fld>
            <a:endParaRPr lang="en-US"/>
          </a:p>
        </p:txBody>
      </p:sp>
    </p:spTree>
    <p:extLst>
      <p:ext uri="{BB962C8B-B14F-4D97-AF65-F5344CB8AC3E}">
        <p14:creationId xmlns:p14="http://schemas.microsoft.com/office/powerpoint/2010/main" val="4200091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7EEF-58C1-234D-9C84-0865A67A3B54}" type="slidenum">
              <a:rPr lang="en-US" smtClean="0"/>
              <a:t>19</a:t>
            </a:fld>
            <a:endParaRPr lang="en-US"/>
          </a:p>
        </p:txBody>
      </p:sp>
    </p:spTree>
    <p:extLst>
      <p:ext uri="{BB962C8B-B14F-4D97-AF65-F5344CB8AC3E}">
        <p14:creationId xmlns:p14="http://schemas.microsoft.com/office/powerpoint/2010/main" val="396679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87EEF-58C1-234D-9C84-0865A67A3B54}" type="slidenum">
              <a:rPr lang="en-US" smtClean="0"/>
              <a:t>20</a:t>
            </a:fld>
            <a:endParaRPr lang="en-US"/>
          </a:p>
        </p:txBody>
      </p:sp>
    </p:spTree>
    <p:extLst>
      <p:ext uri="{BB962C8B-B14F-4D97-AF65-F5344CB8AC3E}">
        <p14:creationId xmlns:p14="http://schemas.microsoft.com/office/powerpoint/2010/main" val="217992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2913-56B3-FF4F-BEDC-22089C8505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6496CF-F643-8840-B3D0-BEFA586A2B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6C069E-189B-FE42-8EDB-B8F40411954C}"/>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5" name="Footer Placeholder 4">
            <a:extLst>
              <a:ext uri="{FF2B5EF4-FFF2-40B4-BE49-F238E27FC236}">
                <a16:creationId xmlns:a16="http://schemas.microsoft.com/office/drawing/2014/main" id="{C7A76902-CC8A-4644-B115-4237F586D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9B036-1CDE-7D4F-BE61-600D7A799AD0}"/>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1388446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4BAB-44C2-6F40-B4F8-BE822DD50E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E6303E-56AC-144E-AF99-CD55052E4E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FA040-B556-2C41-99C6-1916DAEA8DB3}"/>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5" name="Footer Placeholder 4">
            <a:extLst>
              <a:ext uri="{FF2B5EF4-FFF2-40B4-BE49-F238E27FC236}">
                <a16:creationId xmlns:a16="http://schemas.microsoft.com/office/drawing/2014/main" id="{177556A0-B6F0-4840-A736-42881016D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E9A0D-494E-6541-BF37-CEC0D3C95582}"/>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819360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F3C439-322C-3248-8B62-1F52668636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7067DE-BA5D-1F46-9901-46D720C2B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A3CC7-A800-6C4D-B8DF-E879B8694E45}"/>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5" name="Footer Placeholder 4">
            <a:extLst>
              <a:ext uri="{FF2B5EF4-FFF2-40B4-BE49-F238E27FC236}">
                <a16:creationId xmlns:a16="http://schemas.microsoft.com/office/drawing/2014/main" id="{3D3CEEE3-5C88-724C-8C77-37945BFFA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C74D3-72FE-B84C-8EF5-E60C9B367ED1}"/>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329295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AE4C-07E6-A34A-93F5-81769CAF8A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9DF65D-A77A-CB4E-9966-09D0C6D2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931EE-C130-994E-8C2E-E0B341E35D81}"/>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5" name="Footer Placeholder 4">
            <a:extLst>
              <a:ext uri="{FF2B5EF4-FFF2-40B4-BE49-F238E27FC236}">
                <a16:creationId xmlns:a16="http://schemas.microsoft.com/office/drawing/2014/main" id="{375D6AC0-7160-2441-93CC-4974D8168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C47E3-560D-EB48-B974-3E4C0E768AB2}"/>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3644344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3F2B-698E-3B43-9B95-105FFC2AE2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7AC486-3A11-3B47-8048-AC36D6BA40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820599-6AF6-6646-9AD9-DFCA27FFF194}"/>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5" name="Footer Placeholder 4">
            <a:extLst>
              <a:ext uri="{FF2B5EF4-FFF2-40B4-BE49-F238E27FC236}">
                <a16:creationId xmlns:a16="http://schemas.microsoft.com/office/drawing/2014/main" id="{223D7523-3395-E444-B1FC-AD539DED3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7592C-ECBC-6040-B16C-B1EDC4C6EECB}"/>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4221698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9998-4E54-304C-8C3E-FA39AB3EB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A50F62-06D1-2E41-945E-71693B09AF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13458B-4CC5-9E43-BECE-19519E6158D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AB57C7-DC8A-2F43-A064-A8F2C041D33F}"/>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6" name="Footer Placeholder 5">
            <a:extLst>
              <a:ext uri="{FF2B5EF4-FFF2-40B4-BE49-F238E27FC236}">
                <a16:creationId xmlns:a16="http://schemas.microsoft.com/office/drawing/2014/main" id="{360B0416-B2D0-D043-AF1F-2FA270427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8D4C86-2887-4945-B9A6-D173095136CE}"/>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154691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5927-6985-0C4B-A8CE-A523C3EF0C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62CAB0-6B6B-F84E-88D4-9F90AE0D50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D07B96-BF82-E94B-AB08-4FF81C4BD6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A6667C-008C-B44E-BA61-69651546F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826FDCE-5E47-1547-A1A1-69F64C409F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B533D-DAA1-494C-B925-B6CBA06DE42D}"/>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8" name="Footer Placeholder 7">
            <a:extLst>
              <a:ext uri="{FF2B5EF4-FFF2-40B4-BE49-F238E27FC236}">
                <a16:creationId xmlns:a16="http://schemas.microsoft.com/office/drawing/2014/main" id="{22E64FBD-3515-BE43-917C-993CD1A0DE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A48460-10E0-3947-869C-51C79BE8A7A0}"/>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1528698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1E35-52F1-C64A-925D-19EAC68185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6E3F8F-C9A8-DE41-8BCC-BA776AD461F3}"/>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4" name="Footer Placeholder 3">
            <a:extLst>
              <a:ext uri="{FF2B5EF4-FFF2-40B4-BE49-F238E27FC236}">
                <a16:creationId xmlns:a16="http://schemas.microsoft.com/office/drawing/2014/main" id="{4B43C363-B039-6543-93F4-2B153A34DC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9AE43-BA1C-C449-B38C-C67366054B08}"/>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336356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086B11-8CE4-8E4E-B955-DF705C33587F}"/>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3" name="Footer Placeholder 2">
            <a:extLst>
              <a:ext uri="{FF2B5EF4-FFF2-40B4-BE49-F238E27FC236}">
                <a16:creationId xmlns:a16="http://schemas.microsoft.com/office/drawing/2014/main" id="{A9D1B506-6854-4D4A-BD34-FF6160F1F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E4EC85-CE14-5D43-A3BA-70DC91527A5E}"/>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1449147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4DF66-518C-8E49-9A40-ACD74E935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F08452-8ABB-6D40-8BA3-1B20A429CC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E86670-E513-D349-9758-574045216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87C985-E3FA-FC4B-9C66-4522B7A6F208}"/>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6" name="Footer Placeholder 5">
            <a:extLst>
              <a:ext uri="{FF2B5EF4-FFF2-40B4-BE49-F238E27FC236}">
                <a16:creationId xmlns:a16="http://schemas.microsoft.com/office/drawing/2014/main" id="{CE759912-2461-924A-8E25-6531E1B4E0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0585D-2516-184E-9A5F-60E4EC2A5E59}"/>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3806678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E23B-DA68-5B4E-A1E4-ABA87FE987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5AC12B-25EA-6248-A778-1E770DE73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5E1D7C-7096-4F4A-8041-1CED6D34D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7686FC-3179-B345-AEDC-89E82D61AC60}"/>
              </a:ext>
            </a:extLst>
          </p:cNvPr>
          <p:cNvSpPr>
            <a:spLocks noGrp="1"/>
          </p:cNvSpPr>
          <p:nvPr>
            <p:ph type="dt" sz="half" idx="10"/>
          </p:nvPr>
        </p:nvSpPr>
        <p:spPr/>
        <p:txBody>
          <a:bodyPr/>
          <a:lstStyle/>
          <a:p>
            <a:fld id="{E1697B39-3D8E-4144-B544-1DB6D55B97FE}" type="datetimeFigureOut">
              <a:rPr lang="en-US" smtClean="0"/>
              <a:t>8/30/20</a:t>
            </a:fld>
            <a:endParaRPr lang="en-US"/>
          </a:p>
        </p:txBody>
      </p:sp>
      <p:sp>
        <p:nvSpPr>
          <p:cNvPr id="6" name="Footer Placeholder 5">
            <a:extLst>
              <a:ext uri="{FF2B5EF4-FFF2-40B4-BE49-F238E27FC236}">
                <a16:creationId xmlns:a16="http://schemas.microsoft.com/office/drawing/2014/main" id="{63F9BD10-9DC6-8940-8FE2-88E6D08B6B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036C47-C578-E24F-A4B3-0C6959710D3D}"/>
              </a:ext>
            </a:extLst>
          </p:cNvPr>
          <p:cNvSpPr>
            <a:spLocks noGrp="1"/>
          </p:cNvSpPr>
          <p:nvPr>
            <p:ph type="sldNum" sz="quarter" idx="12"/>
          </p:nvPr>
        </p:nvSpPr>
        <p:spPr/>
        <p:txBody>
          <a:bodyPr/>
          <a:lstStyle/>
          <a:p>
            <a:fld id="{FF00A065-2721-CF47-A525-129C88507328}" type="slidenum">
              <a:rPr lang="en-US" smtClean="0"/>
              <a:t>‹#›</a:t>
            </a:fld>
            <a:endParaRPr lang="en-US"/>
          </a:p>
        </p:txBody>
      </p:sp>
    </p:spTree>
    <p:extLst>
      <p:ext uri="{BB962C8B-B14F-4D97-AF65-F5344CB8AC3E}">
        <p14:creationId xmlns:p14="http://schemas.microsoft.com/office/powerpoint/2010/main" val="360969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DD205B-C639-E94F-943D-142854B351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52FF2B-C6E8-B546-9DBE-D3DCD48E82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83B6B4-8CAF-4F42-B4E4-AC3CF08C0E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697B39-3D8E-4144-B544-1DB6D55B97FE}" type="datetimeFigureOut">
              <a:rPr lang="en-US" smtClean="0"/>
              <a:t>8/30/20</a:t>
            </a:fld>
            <a:endParaRPr lang="en-US"/>
          </a:p>
        </p:txBody>
      </p:sp>
      <p:sp>
        <p:nvSpPr>
          <p:cNvPr id="5" name="Footer Placeholder 4">
            <a:extLst>
              <a:ext uri="{FF2B5EF4-FFF2-40B4-BE49-F238E27FC236}">
                <a16:creationId xmlns:a16="http://schemas.microsoft.com/office/drawing/2014/main" id="{94E14026-0FF4-C24E-9A7D-070D45354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292A63-4E60-3142-9100-472E6A8B9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0A065-2721-CF47-A525-129C88507328}" type="slidenum">
              <a:rPr lang="en-US" smtClean="0"/>
              <a:t>‹#›</a:t>
            </a:fld>
            <a:endParaRPr lang="en-US"/>
          </a:p>
        </p:txBody>
      </p:sp>
    </p:spTree>
    <p:extLst>
      <p:ext uri="{BB962C8B-B14F-4D97-AF65-F5344CB8AC3E}">
        <p14:creationId xmlns:p14="http://schemas.microsoft.com/office/powerpoint/2010/main" val="234357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amoroso@tag-cyber.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F2C310-05A3-0C4F-97C0-9E2C3A796C70}"/>
              </a:ext>
            </a:extLst>
          </p:cNvPr>
          <p:cNvSpPr txBox="1"/>
          <p:nvPr/>
        </p:nvSpPr>
        <p:spPr>
          <a:xfrm>
            <a:off x="2420796" y="5201149"/>
            <a:ext cx="7390165" cy="584775"/>
          </a:xfrm>
          <a:prstGeom prst="rect">
            <a:avLst/>
          </a:prstGeom>
          <a:noFill/>
        </p:spPr>
        <p:txBody>
          <a:bodyPr wrap="none" rtlCol="0">
            <a:spAutoFit/>
          </a:bodyPr>
          <a:lstStyle/>
          <a:p>
            <a:r>
              <a:rPr lang="en-US" sz="3200" b="1" dirty="0"/>
              <a:t>An Introduction to Cyber Security – CS 573</a:t>
            </a:r>
          </a:p>
        </p:txBody>
      </p:sp>
      <p:sp>
        <p:nvSpPr>
          <p:cNvPr id="7" name="TextBox 6">
            <a:extLst>
              <a:ext uri="{FF2B5EF4-FFF2-40B4-BE49-F238E27FC236}">
                <a16:creationId xmlns:a16="http://schemas.microsoft.com/office/drawing/2014/main" id="{31E79D51-8AEC-AA40-832B-4A47D77831A2}"/>
              </a:ext>
            </a:extLst>
          </p:cNvPr>
          <p:cNvSpPr txBox="1"/>
          <p:nvPr/>
        </p:nvSpPr>
        <p:spPr>
          <a:xfrm>
            <a:off x="3870904" y="5808647"/>
            <a:ext cx="4450193" cy="830997"/>
          </a:xfrm>
          <a:prstGeom prst="rect">
            <a:avLst/>
          </a:prstGeom>
          <a:noFill/>
        </p:spPr>
        <p:txBody>
          <a:bodyPr wrap="none" rtlCol="0">
            <a:spAutoFit/>
          </a:bodyPr>
          <a:lstStyle/>
          <a:p>
            <a:pPr algn="ctr"/>
            <a:r>
              <a:rPr lang="en-US" sz="2400" dirty="0"/>
              <a:t>Instructor: Dr. Edward G. Amoroso</a:t>
            </a:r>
          </a:p>
          <a:p>
            <a:pPr algn="ctr"/>
            <a:r>
              <a:rPr lang="en-US" sz="2400" dirty="0">
                <a:hlinkClick r:id="rId3">
                  <a:extLst>
                    <a:ext uri="{A12FA001-AC4F-418D-AE19-62706E023703}">
                      <ahyp:hlinkClr xmlns:ahyp="http://schemas.microsoft.com/office/drawing/2018/hyperlinkcolor" val="tx"/>
                    </a:ext>
                  </a:extLst>
                </a:hlinkClick>
              </a:rPr>
              <a:t>eamoroso@tag-cyber.com</a:t>
            </a:r>
            <a:r>
              <a:rPr lang="en-US" sz="2400" dirty="0"/>
              <a:t> </a:t>
            </a:r>
          </a:p>
        </p:txBody>
      </p:sp>
      <p:pic>
        <p:nvPicPr>
          <p:cNvPr id="2" name="Picture 1">
            <a:extLst>
              <a:ext uri="{FF2B5EF4-FFF2-40B4-BE49-F238E27FC236}">
                <a16:creationId xmlns:a16="http://schemas.microsoft.com/office/drawing/2014/main" id="{DDECFEA8-77AB-B842-8764-4BD01DC15A1B}"/>
              </a:ext>
            </a:extLst>
          </p:cNvPr>
          <p:cNvPicPr>
            <a:picLocks noChangeAspect="1"/>
          </p:cNvPicPr>
          <p:nvPr/>
        </p:nvPicPr>
        <p:blipFill rotWithShape="1">
          <a:blip r:embed="rId4"/>
          <a:srcRect b="27165"/>
          <a:stretch/>
        </p:blipFill>
        <p:spPr>
          <a:xfrm>
            <a:off x="0" y="0"/>
            <a:ext cx="12192000" cy="4995081"/>
          </a:xfrm>
          <a:prstGeom prst="rect">
            <a:avLst/>
          </a:prstGeom>
        </p:spPr>
      </p:pic>
      <p:pic>
        <p:nvPicPr>
          <p:cNvPr id="6" name="Picture 5">
            <a:extLst>
              <a:ext uri="{FF2B5EF4-FFF2-40B4-BE49-F238E27FC236}">
                <a16:creationId xmlns:a16="http://schemas.microsoft.com/office/drawing/2014/main" id="{B18585E0-5CF5-C344-8500-70B348862875}"/>
              </a:ext>
            </a:extLst>
          </p:cNvPr>
          <p:cNvPicPr>
            <a:picLocks noChangeAspect="1"/>
          </p:cNvPicPr>
          <p:nvPr/>
        </p:nvPicPr>
        <p:blipFill>
          <a:blip r:embed="rId5"/>
          <a:stretch>
            <a:fillRect/>
          </a:stretch>
        </p:blipFill>
        <p:spPr>
          <a:xfrm>
            <a:off x="4944694" y="237063"/>
            <a:ext cx="2322320" cy="989308"/>
          </a:xfrm>
          <a:prstGeom prst="rect">
            <a:avLst/>
          </a:prstGeom>
        </p:spPr>
      </p:pic>
      <p:sp>
        <p:nvSpPr>
          <p:cNvPr id="10" name="Diagonal Stripe 9">
            <a:extLst>
              <a:ext uri="{FF2B5EF4-FFF2-40B4-BE49-F238E27FC236}">
                <a16:creationId xmlns:a16="http://schemas.microsoft.com/office/drawing/2014/main" id="{383CB233-C1D9-7F46-BAD9-7335FE6A39AF}"/>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8029C224-DB26-3547-BD37-8431445A1DB2}"/>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97778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F2F1D4-6727-5446-9A31-317FF4918BF5}"/>
              </a:ext>
            </a:extLst>
          </p:cNvPr>
          <p:cNvPicPr>
            <a:picLocks noChangeAspect="1"/>
          </p:cNvPicPr>
          <p:nvPr/>
        </p:nvPicPr>
        <p:blipFill rotWithShape="1">
          <a:blip r:embed="rId2"/>
          <a:srcRect t="21268" b="15028"/>
          <a:stretch/>
        </p:blipFill>
        <p:spPr>
          <a:xfrm>
            <a:off x="-2" y="-3"/>
            <a:ext cx="12192001" cy="5546038"/>
          </a:xfrm>
          <a:prstGeom prst="rect">
            <a:avLst/>
          </a:prstGeom>
        </p:spPr>
      </p:pic>
      <p:sp>
        <p:nvSpPr>
          <p:cNvPr id="2" name="Title 1">
            <a:extLst>
              <a:ext uri="{FF2B5EF4-FFF2-40B4-BE49-F238E27FC236}">
                <a16:creationId xmlns:a16="http://schemas.microsoft.com/office/drawing/2014/main" id="{1386E9C8-559A-4E4F-9F39-2FCAFF400B10}"/>
              </a:ext>
            </a:extLst>
          </p:cNvPr>
          <p:cNvSpPr>
            <a:spLocks noGrp="1"/>
          </p:cNvSpPr>
          <p:nvPr>
            <p:ph type="title"/>
          </p:nvPr>
        </p:nvSpPr>
        <p:spPr>
          <a:xfrm>
            <a:off x="0" y="5530935"/>
            <a:ext cx="12192000" cy="1325563"/>
          </a:xfrm>
        </p:spPr>
        <p:txBody>
          <a:bodyPr>
            <a:normAutofit/>
          </a:bodyPr>
          <a:lstStyle/>
          <a:p>
            <a:pPr algn="ctr"/>
            <a:r>
              <a:rPr lang="en-US" sz="2800" b="1" dirty="0">
                <a:latin typeface="+mn-lt"/>
              </a:rPr>
              <a:t>Week 1: Introduction to Cyber Security Issues</a:t>
            </a:r>
          </a:p>
        </p:txBody>
      </p:sp>
      <p:sp>
        <p:nvSpPr>
          <p:cNvPr id="5" name="Diagonal Stripe 4">
            <a:extLst>
              <a:ext uri="{FF2B5EF4-FFF2-40B4-BE49-F238E27FC236}">
                <a16:creationId xmlns:a16="http://schemas.microsoft.com/office/drawing/2014/main" id="{865935A3-3018-F24E-BCB3-FF2AAFF53887}"/>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58EA7784-3BF0-DD4B-BDFD-AF7C51F35B7F}"/>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2461316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82204" cy="6858000"/>
          </a:xfrm>
          <a:prstGeom prst="rect">
            <a:avLst/>
          </a:prstGeom>
        </p:spPr>
      </p:pic>
      <p:sp>
        <p:nvSpPr>
          <p:cNvPr id="3" name="Diagonal Stripe 2">
            <a:extLst>
              <a:ext uri="{FF2B5EF4-FFF2-40B4-BE49-F238E27FC236}">
                <a16:creationId xmlns:a16="http://schemas.microsoft.com/office/drawing/2014/main" id="{DF66B837-683E-F748-8067-C25B66757955}"/>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094AC5E2-2308-0846-9E68-85517538DAEB}"/>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149138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3" name="Diagonal Stripe 2">
            <a:extLst>
              <a:ext uri="{FF2B5EF4-FFF2-40B4-BE49-F238E27FC236}">
                <a16:creationId xmlns:a16="http://schemas.microsoft.com/office/drawing/2014/main" id="{3874DEC0-98ED-7A4F-B51F-4C8CFC9FDBDE}"/>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F19B4F10-00D2-2547-B4C1-3AA3DCFC0973}"/>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425434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10894" b="6110"/>
          <a:stretch/>
        </p:blipFill>
        <p:spPr>
          <a:xfrm>
            <a:off x="-1" y="0"/>
            <a:ext cx="12180263" cy="6857999"/>
          </a:xfrm>
          <a:prstGeom prst="rect">
            <a:avLst/>
          </a:prstGeom>
        </p:spPr>
      </p:pic>
      <p:sp>
        <p:nvSpPr>
          <p:cNvPr id="3" name="Diagonal Stripe 2">
            <a:extLst>
              <a:ext uri="{FF2B5EF4-FFF2-40B4-BE49-F238E27FC236}">
                <a16:creationId xmlns:a16="http://schemas.microsoft.com/office/drawing/2014/main" id="{77F975CA-D50C-0642-9061-39B8DDD67111}"/>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3D2BF577-AA0E-324C-B3B0-2B870C4CAFE6}"/>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2792447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0019"/>
            <a:ext cx="6115050" cy="6463308"/>
          </a:xfrm>
          <a:prstGeom prst="rect">
            <a:avLst/>
          </a:prstGeom>
        </p:spPr>
        <p:txBody>
          <a:bodyPr wrap="square">
            <a:spAutoFit/>
          </a:bodyPr>
          <a:lstStyle/>
          <a:p>
            <a:pPr fontAlgn="base"/>
            <a:r>
              <a:rPr lang="en-US" dirty="0">
                <a:latin typeface="Courier" charset="0"/>
                <a:ea typeface="Courier" charset="0"/>
                <a:cs typeface="Courier" charset="0"/>
              </a:rPr>
              <a:t>D.J. Trump</a:t>
            </a:r>
          </a:p>
          <a:p>
            <a:pPr fontAlgn="base"/>
            <a:r>
              <a:rPr lang="en-US" dirty="0">
                <a:latin typeface="Courier" charset="0"/>
                <a:ea typeface="Courier" charset="0"/>
                <a:cs typeface="Courier" charset="0"/>
              </a:rPr>
              <a:t>President of the United States </a:t>
            </a:r>
          </a:p>
          <a:p>
            <a:pPr fontAlgn="base"/>
            <a:r>
              <a:rPr lang="en-US" dirty="0">
                <a:latin typeface="Courier" charset="0"/>
                <a:ea typeface="Courier" charset="0"/>
                <a:cs typeface="Courier" charset="0"/>
              </a:rPr>
              <a:t>White House</a:t>
            </a:r>
          </a:p>
          <a:p>
            <a:pPr fontAlgn="base"/>
            <a:r>
              <a:rPr lang="en-US" dirty="0">
                <a:latin typeface="Courier" charset="0"/>
                <a:ea typeface="Courier" charset="0"/>
                <a:cs typeface="Courier" charset="0"/>
              </a:rPr>
              <a:t>Washington, DC</a:t>
            </a:r>
          </a:p>
          <a:p>
            <a:pPr fontAlgn="base"/>
            <a:endParaRPr lang="en-US" dirty="0">
              <a:latin typeface="Courier" charset="0"/>
              <a:ea typeface="Courier" charset="0"/>
              <a:cs typeface="Courier" charset="0"/>
            </a:endParaRPr>
          </a:p>
          <a:p>
            <a:pPr fontAlgn="base"/>
            <a:r>
              <a:rPr lang="en-US" dirty="0">
                <a:latin typeface="Courier" charset="0"/>
                <a:ea typeface="Courier" charset="0"/>
                <a:cs typeface="Courier" charset="0"/>
              </a:rPr>
              <a:t>Sir:</a:t>
            </a:r>
          </a:p>
          <a:p>
            <a:pPr fontAlgn="base"/>
            <a:endParaRPr lang="en-US" dirty="0">
              <a:latin typeface="Courier" charset="0"/>
              <a:ea typeface="Courier" charset="0"/>
              <a:cs typeface="Courier" charset="0"/>
            </a:endParaRPr>
          </a:p>
          <a:p>
            <a:pPr fontAlgn="base"/>
            <a:r>
              <a:rPr lang="en-US" dirty="0">
                <a:latin typeface="Courier" charset="0"/>
                <a:ea typeface="Courier" charset="0"/>
                <a:cs typeface="Courier" charset="0"/>
              </a:rPr>
              <a:t>1. Direct that the </a:t>
            </a:r>
            <a:r>
              <a:rPr lang="en-US" u="sng" dirty="0">
                <a:latin typeface="Courier" charset="0"/>
                <a:ea typeface="Courier" charset="0"/>
                <a:cs typeface="Courier" charset="0"/>
              </a:rPr>
              <a:t>NIST Framework</a:t>
            </a:r>
            <a:r>
              <a:rPr lang="en-US" dirty="0">
                <a:latin typeface="Courier" charset="0"/>
                <a:ea typeface="Courier" charset="0"/>
                <a:cs typeface="Courier" charset="0"/>
              </a:rPr>
              <a:t> shall be the only acceptable cyber security compliance standard in the United States. </a:t>
            </a:r>
          </a:p>
          <a:p>
            <a:pPr fontAlgn="base"/>
            <a:endParaRPr lang="en-US" dirty="0">
              <a:latin typeface="Courier" charset="0"/>
              <a:ea typeface="Courier" charset="0"/>
              <a:cs typeface="Courier" charset="0"/>
            </a:endParaRPr>
          </a:p>
          <a:p>
            <a:pPr fontAlgn="base"/>
            <a:r>
              <a:rPr lang="en-US" dirty="0">
                <a:latin typeface="Courier" charset="0"/>
                <a:ea typeface="Courier" charset="0"/>
                <a:cs typeface="Courier" charset="0"/>
              </a:rPr>
              <a:t>2. Direct that each government agency shall immediately implement a plan to reduce their dependence on an </a:t>
            </a:r>
            <a:r>
              <a:rPr lang="en-US" u="sng" dirty="0">
                <a:latin typeface="Courier" charset="0"/>
                <a:ea typeface="Courier" charset="0"/>
                <a:cs typeface="Courier" charset="0"/>
              </a:rPr>
              <a:t>enterprise perimeter</a:t>
            </a:r>
            <a:r>
              <a:rPr lang="en-US" dirty="0">
                <a:latin typeface="Courier" charset="0"/>
                <a:ea typeface="Courier" charset="0"/>
                <a:cs typeface="Courier" charset="0"/>
              </a:rPr>
              <a:t>. </a:t>
            </a:r>
          </a:p>
          <a:p>
            <a:pPr fontAlgn="base"/>
            <a:endParaRPr lang="en-US" dirty="0">
              <a:latin typeface="Courier" charset="0"/>
              <a:ea typeface="Courier" charset="0"/>
              <a:cs typeface="Courier" charset="0"/>
            </a:endParaRPr>
          </a:p>
          <a:p>
            <a:pPr fontAlgn="base"/>
            <a:r>
              <a:rPr lang="en-US" dirty="0">
                <a:latin typeface="Courier" charset="0"/>
                <a:ea typeface="Courier" charset="0"/>
                <a:cs typeface="Courier" charset="0"/>
              </a:rPr>
              <a:t>3. Direct that each government agency shall significantly expand their </a:t>
            </a:r>
            <a:r>
              <a:rPr lang="en-US" u="sng" dirty="0">
                <a:latin typeface="Courier" charset="0"/>
                <a:ea typeface="Courier" charset="0"/>
                <a:cs typeface="Courier" charset="0"/>
              </a:rPr>
              <a:t>Cyber Corps Program</a:t>
            </a:r>
            <a:r>
              <a:rPr lang="en-US" dirty="0">
                <a:latin typeface="Courier" charset="0"/>
                <a:ea typeface="Courier" charset="0"/>
                <a:cs typeface="Courier" charset="0"/>
              </a:rPr>
              <a:t> for young people interested in a cyber security career. </a:t>
            </a:r>
          </a:p>
          <a:p>
            <a:pPr fontAlgn="base"/>
            <a:endParaRPr lang="en-US" dirty="0">
              <a:effectLst/>
              <a:latin typeface="Courier" charset="0"/>
              <a:ea typeface="Courier" charset="0"/>
              <a:cs typeface="Courier" charset="0"/>
            </a:endParaRPr>
          </a:p>
          <a:p>
            <a:pPr fontAlgn="base"/>
            <a:r>
              <a:rPr lang="en-US" dirty="0">
                <a:latin typeface="Courier" charset="0"/>
                <a:ea typeface="Courier" charset="0"/>
                <a:cs typeface="Courier" charset="0"/>
              </a:rPr>
              <a:t>			Yours very truly,</a:t>
            </a:r>
            <a:endParaRPr lang="en-US" dirty="0">
              <a:effectLst/>
              <a:latin typeface="Courier" charset="0"/>
              <a:ea typeface="Courier" charset="0"/>
              <a:cs typeface="Courier" charset="0"/>
            </a:endParaRPr>
          </a:p>
          <a:p>
            <a:pPr fontAlgn="base"/>
            <a:r>
              <a:rPr lang="en-US" dirty="0">
                <a:latin typeface="Courier" charset="0"/>
                <a:ea typeface="Courier" charset="0"/>
                <a:cs typeface="Courier" charset="0"/>
              </a:rPr>
              <a:t>			Dr. Edward Amoroso</a:t>
            </a:r>
            <a:endParaRPr lang="en-US" dirty="0">
              <a:effectLst/>
              <a:latin typeface="Courier" charset="0"/>
              <a:ea typeface="Courier" charset="0"/>
              <a:cs typeface="Courier" charset="0"/>
            </a:endParaRP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l="3226" r="3983"/>
          <a:stretch/>
        </p:blipFill>
        <p:spPr>
          <a:xfrm>
            <a:off x="6096000" y="-3460"/>
            <a:ext cx="6088915" cy="6861460"/>
          </a:xfrm>
          <a:prstGeom prst="rect">
            <a:avLst/>
          </a:prstGeom>
        </p:spPr>
      </p:pic>
      <p:sp>
        <p:nvSpPr>
          <p:cNvPr id="6" name="Diagonal Stripe 5">
            <a:extLst>
              <a:ext uri="{FF2B5EF4-FFF2-40B4-BE49-F238E27FC236}">
                <a16:creationId xmlns:a16="http://schemas.microsoft.com/office/drawing/2014/main" id="{36BEBEAF-5982-B24E-B947-64ED3ED7DFAE}"/>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B9C95461-2E47-E740-A957-67A394DB2737}"/>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222088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5500040" y="2244501"/>
            <a:ext cx="4697802" cy="3197847"/>
          </a:xfrm>
          <a:prstGeom prst="rect">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Rectangle 93"/>
          <p:cNvSpPr/>
          <p:nvPr/>
        </p:nvSpPr>
        <p:spPr>
          <a:xfrm>
            <a:off x="2197855" y="2244501"/>
            <a:ext cx="3302184" cy="3197847"/>
          </a:xfrm>
          <a:prstGeom prst="rect">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p:cNvSpPr>
            <a:spLocks noGrp="1"/>
          </p:cNvSpPr>
          <p:nvPr>
            <p:ph type="title"/>
          </p:nvPr>
        </p:nvSpPr>
        <p:spPr>
          <a:xfrm>
            <a:off x="1981200" y="15478"/>
            <a:ext cx="8229600" cy="1143000"/>
          </a:xfrm>
        </p:spPr>
        <p:txBody>
          <a:bodyPr>
            <a:normAutofit/>
          </a:bodyPr>
          <a:lstStyle/>
          <a:p>
            <a:pPr algn="ctr"/>
            <a:r>
              <a:rPr lang="en-US" sz="3200" b="1" dirty="0">
                <a:latin typeface="+mn-lt"/>
              </a:rPr>
              <a:t>Cyber Security: Attack Lifecycle (Defense View)</a:t>
            </a:r>
          </a:p>
        </p:txBody>
      </p:sp>
      <p:cxnSp>
        <p:nvCxnSpPr>
          <p:cNvPr id="9" name="Straight Connector 8"/>
          <p:cNvCxnSpPr/>
          <p:nvPr/>
        </p:nvCxnSpPr>
        <p:spPr>
          <a:xfrm>
            <a:off x="2197855" y="3356107"/>
            <a:ext cx="7999987" cy="0"/>
          </a:xfrm>
          <a:prstGeom prst="line">
            <a:avLst/>
          </a:prstGeom>
          <a:ln w="95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75567" y="4068145"/>
            <a:ext cx="1550287" cy="523220"/>
          </a:xfrm>
          <a:prstGeom prst="rect">
            <a:avLst/>
          </a:prstGeom>
          <a:noFill/>
        </p:spPr>
        <p:txBody>
          <a:bodyPr wrap="none" rtlCol="0">
            <a:spAutoFit/>
          </a:bodyPr>
          <a:lstStyle/>
          <a:p>
            <a:pPr algn="ctr"/>
            <a:r>
              <a:rPr lang="en-US" sz="1400" i="1" dirty="0"/>
              <a:t>Observed Attack + </a:t>
            </a:r>
          </a:p>
          <a:p>
            <a:pPr algn="ctr"/>
            <a:r>
              <a:rPr lang="en-US" sz="1400" i="1" dirty="0"/>
              <a:t>Normal Actions</a:t>
            </a:r>
          </a:p>
        </p:txBody>
      </p:sp>
      <p:cxnSp>
        <p:nvCxnSpPr>
          <p:cNvPr id="30" name="Straight Connector 29"/>
          <p:cNvCxnSpPr/>
          <p:nvPr/>
        </p:nvCxnSpPr>
        <p:spPr>
          <a:xfrm>
            <a:off x="2577707" y="3369064"/>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374821" y="3588377"/>
            <a:ext cx="369012" cy="307777"/>
          </a:xfrm>
          <a:prstGeom prst="rect">
            <a:avLst/>
          </a:prstGeom>
          <a:noFill/>
        </p:spPr>
        <p:txBody>
          <a:bodyPr wrap="none" rtlCol="0">
            <a:spAutoFit/>
          </a:bodyPr>
          <a:lstStyle/>
          <a:p>
            <a:r>
              <a:rPr lang="en-US" sz="1400" i="1" dirty="0"/>
              <a:t>a1</a:t>
            </a:r>
          </a:p>
        </p:txBody>
      </p:sp>
      <p:cxnSp>
        <p:nvCxnSpPr>
          <p:cNvPr id="43" name="Straight Connector 42"/>
          <p:cNvCxnSpPr/>
          <p:nvPr/>
        </p:nvCxnSpPr>
        <p:spPr>
          <a:xfrm>
            <a:off x="3163631" y="3365968"/>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958703" y="3588377"/>
            <a:ext cx="369012" cy="307777"/>
          </a:xfrm>
          <a:prstGeom prst="rect">
            <a:avLst/>
          </a:prstGeom>
          <a:noFill/>
        </p:spPr>
        <p:txBody>
          <a:bodyPr wrap="none" rtlCol="0">
            <a:spAutoFit/>
          </a:bodyPr>
          <a:lstStyle/>
          <a:p>
            <a:r>
              <a:rPr lang="en-US" sz="1400" i="1" dirty="0"/>
              <a:t>a2</a:t>
            </a:r>
          </a:p>
        </p:txBody>
      </p:sp>
      <p:cxnSp>
        <p:nvCxnSpPr>
          <p:cNvPr id="45" name="Straight Connector 44"/>
          <p:cNvCxnSpPr/>
          <p:nvPr/>
        </p:nvCxnSpPr>
        <p:spPr>
          <a:xfrm>
            <a:off x="3749555" y="3362872"/>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542585" y="3588377"/>
            <a:ext cx="369012" cy="307777"/>
          </a:xfrm>
          <a:prstGeom prst="rect">
            <a:avLst/>
          </a:prstGeom>
          <a:noFill/>
        </p:spPr>
        <p:txBody>
          <a:bodyPr wrap="none" rtlCol="0">
            <a:spAutoFit/>
          </a:bodyPr>
          <a:lstStyle/>
          <a:p>
            <a:r>
              <a:rPr lang="en-US" sz="1400" i="1" dirty="0"/>
              <a:t>a3</a:t>
            </a:r>
          </a:p>
        </p:txBody>
      </p:sp>
      <p:cxnSp>
        <p:nvCxnSpPr>
          <p:cNvPr id="47" name="Straight Connector 46"/>
          <p:cNvCxnSpPr/>
          <p:nvPr/>
        </p:nvCxnSpPr>
        <p:spPr>
          <a:xfrm>
            <a:off x="4335479" y="3365968"/>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4126467" y="3588377"/>
            <a:ext cx="369012" cy="307777"/>
          </a:xfrm>
          <a:prstGeom prst="rect">
            <a:avLst/>
          </a:prstGeom>
          <a:noFill/>
        </p:spPr>
        <p:txBody>
          <a:bodyPr wrap="none" rtlCol="0">
            <a:spAutoFit/>
          </a:bodyPr>
          <a:lstStyle/>
          <a:p>
            <a:r>
              <a:rPr lang="en-US" sz="1400" i="1" dirty="0"/>
              <a:t>a4</a:t>
            </a:r>
          </a:p>
        </p:txBody>
      </p:sp>
      <p:cxnSp>
        <p:nvCxnSpPr>
          <p:cNvPr id="49" name="Straight Connector 48"/>
          <p:cNvCxnSpPr/>
          <p:nvPr/>
        </p:nvCxnSpPr>
        <p:spPr>
          <a:xfrm>
            <a:off x="4921403" y="3362872"/>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710349" y="3588377"/>
            <a:ext cx="369012" cy="307777"/>
          </a:xfrm>
          <a:prstGeom prst="rect">
            <a:avLst/>
          </a:prstGeom>
          <a:noFill/>
        </p:spPr>
        <p:txBody>
          <a:bodyPr wrap="none" rtlCol="0">
            <a:spAutoFit/>
          </a:bodyPr>
          <a:lstStyle/>
          <a:p>
            <a:r>
              <a:rPr lang="en-US" sz="1400" i="1" dirty="0"/>
              <a:t>a5</a:t>
            </a:r>
          </a:p>
        </p:txBody>
      </p:sp>
      <p:cxnSp>
        <p:nvCxnSpPr>
          <p:cNvPr id="51" name="Straight Connector 50"/>
          <p:cNvCxnSpPr>
            <a:endCxn id="52" idx="0"/>
          </p:cNvCxnSpPr>
          <p:nvPr/>
        </p:nvCxnSpPr>
        <p:spPr>
          <a:xfrm flipH="1">
            <a:off x="5478737" y="2656386"/>
            <a:ext cx="28590" cy="93199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294231" y="3588377"/>
            <a:ext cx="369012" cy="307777"/>
          </a:xfrm>
          <a:prstGeom prst="rect">
            <a:avLst/>
          </a:prstGeom>
          <a:noFill/>
        </p:spPr>
        <p:txBody>
          <a:bodyPr wrap="none" rtlCol="0">
            <a:spAutoFit/>
          </a:bodyPr>
          <a:lstStyle/>
          <a:p>
            <a:r>
              <a:rPr lang="en-US" sz="1400" i="1" dirty="0"/>
              <a:t>a6</a:t>
            </a:r>
          </a:p>
        </p:txBody>
      </p:sp>
      <p:sp>
        <p:nvSpPr>
          <p:cNvPr id="58" name="TextBox 57"/>
          <p:cNvSpPr txBox="1"/>
          <p:nvPr/>
        </p:nvSpPr>
        <p:spPr>
          <a:xfrm>
            <a:off x="7005903" y="2445955"/>
            <a:ext cx="1487256" cy="307777"/>
          </a:xfrm>
          <a:prstGeom prst="rect">
            <a:avLst/>
          </a:prstGeom>
          <a:noFill/>
        </p:spPr>
        <p:txBody>
          <a:bodyPr wrap="none" rtlCol="0">
            <a:spAutoFit/>
          </a:bodyPr>
          <a:lstStyle/>
          <a:p>
            <a:r>
              <a:rPr lang="en-US" sz="1400" i="1" dirty="0"/>
              <a:t>Response Actions</a:t>
            </a:r>
          </a:p>
        </p:txBody>
      </p:sp>
      <p:sp>
        <p:nvSpPr>
          <p:cNvPr id="59" name="TextBox 58"/>
          <p:cNvSpPr txBox="1"/>
          <p:nvPr/>
        </p:nvSpPr>
        <p:spPr>
          <a:xfrm>
            <a:off x="4797658" y="4068145"/>
            <a:ext cx="1406956" cy="523220"/>
          </a:xfrm>
          <a:prstGeom prst="rect">
            <a:avLst/>
          </a:prstGeom>
          <a:noFill/>
        </p:spPr>
        <p:txBody>
          <a:bodyPr wrap="none" rtlCol="0">
            <a:spAutoFit/>
          </a:bodyPr>
          <a:lstStyle/>
          <a:p>
            <a:pPr algn="ctr"/>
            <a:r>
              <a:rPr lang="en-US" sz="1400" i="1" dirty="0"/>
              <a:t>Threshold</a:t>
            </a:r>
          </a:p>
          <a:p>
            <a:pPr algn="ctr"/>
            <a:r>
              <a:rPr lang="en-US" sz="1400" i="1" dirty="0"/>
              <a:t>(Policy Violated)</a:t>
            </a:r>
          </a:p>
        </p:txBody>
      </p:sp>
      <p:cxnSp>
        <p:nvCxnSpPr>
          <p:cNvPr id="60" name="Straight Connector 59"/>
          <p:cNvCxnSpPr/>
          <p:nvPr/>
        </p:nvCxnSpPr>
        <p:spPr>
          <a:xfrm>
            <a:off x="6093251" y="3361771"/>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5896489" y="3581084"/>
            <a:ext cx="369012" cy="307777"/>
          </a:xfrm>
          <a:prstGeom prst="rect">
            <a:avLst/>
          </a:prstGeom>
          <a:noFill/>
        </p:spPr>
        <p:txBody>
          <a:bodyPr wrap="none" rtlCol="0">
            <a:spAutoFit/>
          </a:bodyPr>
          <a:lstStyle/>
          <a:p>
            <a:r>
              <a:rPr lang="en-US" sz="1400" i="1" dirty="0"/>
              <a:t>a7</a:t>
            </a:r>
          </a:p>
        </p:txBody>
      </p:sp>
      <p:cxnSp>
        <p:nvCxnSpPr>
          <p:cNvPr id="62" name="Straight Connector 61"/>
          <p:cNvCxnSpPr/>
          <p:nvPr/>
        </p:nvCxnSpPr>
        <p:spPr>
          <a:xfrm>
            <a:off x="6679175" y="3358675"/>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6480371" y="3581084"/>
            <a:ext cx="369012" cy="307777"/>
          </a:xfrm>
          <a:prstGeom prst="rect">
            <a:avLst/>
          </a:prstGeom>
          <a:noFill/>
        </p:spPr>
        <p:txBody>
          <a:bodyPr wrap="none" rtlCol="0">
            <a:spAutoFit/>
          </a:bodyPr>
          <a:lstStyle/>
          <a:p>
            <a:r>
              <a:rPr lang="en-US" sz="1400" i="1" dirty="0"/>
              <a:t>a8</a:t>
            </a:r>
          </a:p>
        </p:txBody>
      </p:sp>
      <p:cxnSp>
        <p:nvCxnSpPr>
          <p:cNvPr id="66" name="Straight Connector 65"/>
          <p:cNvCxnSpPr/>
          <p:nvPr/>
        </p:nvCxnSpPr>
        <p:spPr>
          <a:xfrm>
            <a:off x="7851021" y="3358675"/>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648135" y="3581084"/>
            <a:ext cx="369012" cy="307777"/>
          </a:xfrm>
          <a:prstGeom prst="rect">
            <a:avLst/>
          </a:prstGeom>
          <a:noFill/>
        </p:spPr>
        <p:txBody>
          <a:bodyPr wrap="none" rtlCol="0">
            <a:spAutoFit/>
          </a:bodyPr>
          <a:lstStyle/>
          <a:p>
            <a:r>
              <a:rPr lang="en-US" sz="1400" i="1" dirty="0"/>
              <a:t>a9</a:t>
            </a:r>
          </a:p>
        </p:txBody>
      </p:sp>
      <p:cxnSp>
        <p:nvCxnSpPr>
          <p:cNvPr id="70" name="Straight Connector 69"/>
          <p:cNvCxnSpPr/>
          <p:nvPr/>
        </p:nvCxnSpPr>
        <p:spPr>
          <a:xfrm>
            <a:off x="8284855" y="3108357"/>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851396" y="3111453"/>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459761" y="3108357"/>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068126" y="3111453"/>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7676491" y="3108357"/>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650578" y="2803677"/>
            <a:ext cx="336952" cy="307777"/>
          </a:xfrm>
          <a:prstGeom prst="rect">
            <a:avLst/>
          </a:prstGeom>
          <a:noFill/>
        </p:spPr>
        <p:txBody>
          <a:bodyPr wrap="none" rtlCol="0">
            <a:spAutoFit/>
          </a:bodyPr>
          <a:lstStyle/>
          <a:p>
            <a:r>
              <a:rPr lang="en-US" sz="1400" i="1" dirty="0"/>
              <a:t>r1</a:t>
            </a:r>
          </a:p>
        </p:txBody>
      </p:sp>
      <p:sp>
        <p:nvSpPr>
          <p:cNvPr id="76" name="TextBox 75"/>
          <p:cNvSpPr txBox="1"/>
          <p:nvPr/>
        </p:nvSpPr>
        <p:spPr>
          <a:xfrm>
            <a:off x="6260378" y="2803677"/>
            <a:ext cx="336952" cy="307777"/>
          </a:xfrm>
          <a:prstGeom prst="rect">
            <a:avLst/>
          </a:prstGeom>
          <a:noFill/>
        </p:spPr>
        <p:txBody>
          <a:bodyPr wrap="none" rtlCol="0">
            <a:spAutoFit/>
          </a:bodyPr>
          <a:lstStyle/>
          <a:p>
            <a:r>
              <a:rPr lang="en-US" sz="1400" i="1" dirty="0"/>
              <a:t>r2</a:t>
            </a:r>
          </a:p>
        </p:txBody>
      </p:sp>
      <p:sp>
        <p:nvSpPr>
          <p:cNvPr id="77" name="TextBox 76"/>
          <p:cNvSpPr txBox="1"/>
          <p:nvPr/>
        </p:nvSpPr>
        <p:spPr>
          <a:xfrm>
            <a:off x="6870178" y="2803677"/>
            <a:ext cx="336952" cy="307777"/>
          </a:xfrm>
          <a:prstGeom prst="rect">
            <a:avLst/>
          </a:prstGeom>
          <a:noFill/>
        </p:spPr>
        <p:txBody>
          <a:bodyPr wrap="none" rtlCol="0">
            <a:spAutoFit/>
          </a:bodyPr>
          <a:lstStyle/>
          <a:p>
            <a:r>
              <a:rPr lang="en-US" sz="1400" i="1" dirty="0"/>
              <a:t>r3</a:t>
            </a:r>
          </a:p>
        </p:txBody>
      </p:sp>
      <p:sp>
        <p:nvSpPr>
          <p:cNvPr id="78" name="TextBox 77"/>
          <p:cNvSpPr txBox="1"/>
          <p:nvPr/>
        </p:nvSpPr>
        <p:spPr>
          <a:xfrm>
            <a:off x="7467019" y="2803677"/>
            <a:ext cx="336952" cy="307777"/>
          </a:xfrm>
          <a:prstGeom prst="rect">
            <a:avLst/>
          </a:prstGeom>
          <a:noFill/>
        </p:spPr>
        <p:txBody>
          <a:bodyPr wrap="none" rtlCol="0">
            <a:spAutoFit/>
          </a:bodyPr>
          <a:lstStyle/>
          <a:p>
            <a:r>
              <a:rPr lang="en-US" sz="1400" i="1" dirty="0"/>
              <a:t>r4</a:t>
            </a:r>
          </a:p>
        </p:txBody>
      </p:sp>
      <p:sp>
        <p:nvSpPr>
          <p:cNvPr id="79" name="TextBox 78"/>
          <p:cNvSpPr txBox="1"/>
          <p:nvPr/>
        </p:nvSpPr>
        <p:spPr>
          <a:xfrm>
            <a:off x="8089778" y="2803677"/>
            <a:ext cx="336952" cy="307777"/>
          </a:xfrm>
          <a:prstGeom prst="rect">
            <a:avLst/>
          </a:prstGeom>
          <a:noFill/>
        </p:spPr>
        <p:txBody>
          <a:bodyPr wrap="none" rtlCol="0">
            <a:spAutoFit/>
          </a:bodyPr>
          <a:lstStyle/>
          <a:p>
            <a:r>
              <a:rPr lang="en-US" sz="1400" i="1" dirty="0"/>
              <a:t>r5</a:t>
            </a:r>
          </a:p>
        </p:txBody>
      </p:sp>
      <p:cxnSp>
        <p:nvCxnSpPr>
          <p:cNvPr id="80" name="Straight Connector 79"/>
          <p:cNvCxnSpPr/>
          <p:nvPr/>
        </p:nvCxnSpPr>
        <p:spPr>
          <a:xfrm>
            <a:off x="8903779" y="3105261"/>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8708702" y="2800581"/>
            <a:ext cx="336952" cy="307777"/>
          </a:xfrm>
          <a:prstGeom prst="rect">
            <a:avLst/>
          </a:prstGeom>
          <a:noFill/>
        </p:spPr>
        <p:txBody>
          <a:bodyPr wrap="none" rtlCol="0">
            <a:spAutoFit/>
          </a:bodyPr>
          <a:lstStyle/>
          <a:p>
            <a:r>
              <a:rPr lang="en-US" sz="1400" i="1" dirty="0"/>
              <a:t>r6</a:t>
            </a:r>
          </a:p>
        </p:txBody>
      </p:sp>
      <p:sp>
        <p:nvSpPr>
          <p:cNvPr id="85" name="Right Brace 84"/>
          <p:cNvSpPr/>
          <p:nvPr/>
        </p:nvSpPr>
        <p:spPr>
          <a:xfrm rot="16200000">
            <a:off x="3593650" y="1738968"/>
            <a:ext cx="321065" cy="2580061"/>
          </a:xfrm>
          <a:prstGeom prst="rightBrace">
            <a:avLst>
              <a:gd name="adj1" fmla="val 65842"/>
              <a:gd name="adj2" fmla="val 50000"/>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TextBox 85"/>
          <p:cNvSpPr txBox="1"/>
          <p:nvPr/>
        </p:nvSpPr>
        <p:spPr>
          <a:xfrm>
            <a:off x="2891966" y="2298782"/>
            <a:ext cx="1665565" cy="523220"/>
          </a:xfrm>
          <a:prstGeom prst="rect">
            <a:avLst/>
          </a:prstGeom>
          <a:noFill/>
        </p:spPr>
        <p:txBody>
          <a:bodyPr wrap="none" rtlCol="0">
            <a:spAutoFit/>
          </a:bodyPr>
          <a:lstStyle/>
          <a:p>
            <a:pPr algn="ctr"/>
            <a:r>
              <a:rPr lang="en-US" sz="1400" i="1" dirty="0"/>
              <a:t>Pre-Attack</a:t>
            </a:r>
          </a:p>
          <a:p>
            <a:pPr algn="ctr"/>
            <a:r>
              <a:rPr lang="en-US" sz="1400" i="1" dirty="0"/>
              <a:t>Indicators + Normal</a:t>
            </a:r>
          </a:p>
        </p:txBody>
      </p:sp>
      <p:sp>
        <p:nvSpPr>
          <p:cNvPr id="98" name="TextBox 97"/>
          <p:cNvSpPr txBox="1"/>
          <p:nvPr/>
        </p:nvSpPr>
        <p:spPr>
          <a:xfrm>
            <a:off x="2984627" y="4985065"/>
            <a:ext cx="1480243" cy="307777"/>
          </a:xfrm>
          <a:prstGeom prst="rect">
            <a:avLst/>
          </a:prstGeom>
          <a:noFill/>
        </p:spPr>
        <p:txBody>
          <a:bodyPr wrap="none" rtlCol="0">
            <a:spAutoFit/>
          </a:bodyPr>
          <a:lstStyle/>
          <a:p>
            <a:pPr algn="ctr"/>
            <a:r>
              <a:rPr lang="en-US" sz="1400" i="1" dirty="0"/>
              <a:t>Pre-Consequence</a:t>
            </a:r>
          </a:p>
        </p:txBody>
      </p:sp>
      <p:sp>
        <p:nvSpPr>
          <p:cNvPr id="99" name="TextBox 98"/>
          <p:cNvSpPr txBox="1"/>
          <p:nvPr/>
        </p:nvSpPr>
        <p:spPr>
          <a:xfrm>
            <a:off x="6971977" y="4998023"/>
            <a:ext cx="1555108" cy="307777"/>
          </a:xfrm>
          <a:prstGeom prst="rect">
            <a:avLst/>
          </a:prstGeom>
          <a:noFill/>
        </p:spPr>
        <p:txBody>
          <a:bodyPr wrap="none" rtlCol="0">
            <a:spAutoFit/>
          </a:bodyPr>
          <a:lstStyle/>
          <a:p>
            <a:pPr algn="ctr"/>
            <a:r>
              <a:rPr lang="en-US" sz="1400" i="1" dirty="0"/>
              <a:t>Post-Consequence</a:t>
            </a:r>
          </a:p>
        </p:txBody>
      </p:sp>
      <p:sp>
        <p:nvSpPr>
          <p:cNvPr id="100" name="TextBox 99"/>
          <p:cNvSpPr txBox="1"/>
          <p:nvPr/>
        </p:nvSpPr>
        <p:spPr>
          <a:xfrm>
            <a:off x="2453512" y="1755437"/>
            <a:ext cx="2542470" cy="307777"/>
          </a:xfrm>
          <a:prstGeom prst="rect">
            <a:avLst/>
          </a:prstGeom>
          <a:noFill/>
        </p:spPr>
        <p:txBody>
          <a:bodyPr wrap="none" rtlCol="0">
            <a:spAutoFit/>
          </a:bodyPr>
          <a:lstStyle/>
          <a:p>
            <a:pPr algn="ctr"/>
            <a:r>
              <a:rPr lang="en-US" sz="1400" b="1" i="1" dirty="0"/>
              <a:t>Indications and Warning Phase</a:t>
            </a:r>
          </a:p>
        </p:txBody>
      </p:sp>
      <p:sp>
        <p:nvSpPr>
          <p:cNvPr id="101" name="TextBox 100"/>
          <p:cNvSpPr txBox="1"/>
          <p:nvPr/>
        </p:nvSpPr>
        <p:spPr>
          <a:xfrm>
            <a:off x="6721083" y="1768395"/>
            <a:ext cx="2056898" cy="307777"/>
          </a:xfrm>
          <a:prstGeom prst="rect">
            <a:avLst/>
          </a:prstGeom>
          <a:noFill/>
        </p:spPr>
        <p:txBody>
          <a:bodyPr wrap="none" rtlCol="0">
            <a:spAutoFit/>
          </a:bodyPr>
          <a:lstStyle/>
          <a:p>
            <a:pPr algn="ctr"/>
            <a:r>
              <a:rPr lang="en-US" sz="1400" b="1" i="1" dirty="0"/>
              <a:t>Incident Response Phase</a:t>
            </a:r>
          </a:p>
        </p:txBody>
      </p:sp>
      <p:sp>
        <p:nvSpPr>
          <p:cNvPr id="53" name="Diagonal Stripe 52">
            <a:extLst>
              <a:ext uri="{FF2B5EF4-FFF2-40B4-BE49-F238E27FC236}">
                <a16:creationId xmlns:a16="http://schemas.microsoft.com/office/drawing/2014/main" id="{F9CE9884-D545-814E-9801-4787537AF0D6}"/>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9C56D8F6-6F06-6F46-82A3-FA768D11FA1D}"/>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4196286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5500040" y="2244501"/>
            <a:ext cx="4697802" cy="3197847"/>
          </a:xfrm>
          <a:prstGeom prst="rect">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Rectangle 93"/>
          <p:cNvSpPr/>
          <p:nvPr/>
        </p:nvSpPr>
        <p:spPr>
          <a:xfrm>
            <a:off x="2197855" y="2244501"/>
            <a:ext cx="3302184" cy="3197847"/>
          </a:xfrm>
          <a:prstGeom prst="rect">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p:cNvSpPr>
            <a:spLocks noGrp="1"/>
          </p:cNvSpPr>
          <p:nvPr>
            <p:ph type="title"/>
          </p:nvPr>
        </p:nvSpPr>
        <p:spPr>
          <a:xfrm>
            <a:off x="1981200" y="15478"/>
            <a:ext cx="8229600" cy="1143000"/>
          </a:xfrm>
        </p:spPr>
        <p:txBody>
          <a:bodyPr>
            <a:normAutofit/>
          </a:bodyPr>
          <a:lstStyle/>
          <a:p>
            <a:pPr algn="ctr"/>
            <a:r>
              <a:rPr lang="en-US" sz="3200" b="1" dirty="0">
                <a:latin typeface="+mn-lt"/>
              </a:rPr>
              <a:t>Cyber Security: Attack Lifecycle (Defense View)</a:t>
            </a:r>
          </a:p>
        </p:txBody>
      </p:sp>
      <p:cxnSp>
        <p:nvCxnSpPr>
          <p:cNvPr id="9" name="Straight Connector 8"/>
          <p:cNvCxnSpPr/>
          <p:nvPr/>
        </p:nvCxnSpPr>
        <p:spPr>
          <a:xfrm>
            <a:off x="2197855" y="3356107"/>
            <a:ext cx="7999987" cy="0"/>
          </a:xfrm>
          <a:prstGeom prst="line">
            <a:avLst/>
          </a:prstGeom>
          <a:ln w="95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75567" y="4068145"/>
            <a:ext cx="1550287" cy="523220"/>
          </a:xfrm>
          <a:prstGeom prst="rect">
            <a:avLst/>
          </a:prstGeom>
          <a:noFill/>
        </p:spPr>
        <p:txBody>
          <a:bodyPr wrap="none" rtlCol="0">
            <a:spAutoFit/>
          </a:bodyPr>
          <a:lstStyle/>
          <a:p>
            <a:pPr algn="ctr"/>
            <a:r>
              <a:rPr lang="en-US" sz="1400" i="1" dirty="0"/>
              <a:t>Observed Attack + </a:t>
            </a:r>
          </a:p>
          <a:p>
            <a:pPr algn="ctr"/>
            <a:r>
              <a:rPr lang="en-US" sz="1400" i="1" dirty="0"/>
              <a:t>Normal Actions</a:t>
            </a:r>
          </a:p>
        </p:txBody>
      </p:sp>
      <p:cxnSp>
        <p:nvCxnSpPr>
          <p:cNvPr id="30" name="Straight Connector 29"/>
          <p:cNvCxnSpPr/>
          <p:nvPr/>
        </p:nvCxnSpPr>
        <p:spPr>
          <a:xfrm>
            <a:off x="2577707" y="3369064"/>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374821" y="3588377"/>
            <a:ext cx="369012" cy="307777"/>
          </a:xfrm>
          <a:prstGeom prst="rect">
            <a:avLst/>
          </a:prstGeom>
          <a:noFill/>
        </p:spPr>
        <p:txBody>
          <a:bodyPr wrap="none" rtlCol="0">
            <a:spAutoFit/>
          </a:bodyPr>
          <a:lstStyle/>
          <a:p>
            <a:r>
              <a:rPr lang="en-US" sz="1400" i="1" dirty="0"/>
              <a:t>a1</a:t>
            </a:r>
          </a:p>
        </p:txBody>
      </p:sp>
      <p:cxnSp>
        <p:nvCxnSpPr>
          <p:cNvPr id="43" name="Straight Connector 42"/>
          <p:cNvCxnSpPr/>
          <p:nvPr/>
        </p:nvCxnSpPr>
        <p:spPr>
          <a:xfrm>
            <a:off x="3163631" y="3365968"/>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958703" y="3588377"/>
            <a:ext cx="369012" cy="307777"/>
          </a:xfrm>
          <a:prstGeom prst="rect">
            <a:avLst/>
          </a:prstGeom>
          <a:noFill/>
        </p:spPr>
        <p:txBody>
          <a:bodyPr wrap="none" rtlCol="0">
            <a:spAutoFit/>
          </a:bodyPr>
          <a:lstStyle/>
          <a:p>
            <a:r>
              <a:rPr lang="en-US" sz="1400" i="1" dirty="0"/>
              <a:t>a2</a:t>
            </a:r>
          </a:p>
        </p:txBody>
      </p:sp>
      <p:cxnSp>
        <p:nvCxnSpPr>
          <p:cNvPr id="45" name="Straight Connector 44"/>
          <p:cNvCxnSpPr/>
          <p:nvPr/>
        </p:nvCxnSpPr>
        <p:spPr>
          <a:xfrm>
            <a:off x="3749555" y="3362872"/>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542585" y="3588377"/>
            <a:ext cx="369012" cy="307777"/>
          </a:xfrm>
          <a:prstGeom prst="rect">
            <a:avLst/>
          </a:prstGeom>
          <a:noFill/>
        </p:spPr>
        <p:txBody>
          <a:bodyPr wrap="none" rtlCol="0">
            <a:spAutoFit/>
          </a:bodyPr>
          <a:lstStyle/>
          <a:p>
            <a:r>
              <a:rPr lang="en-US" sz="1400" i="1" dirty="0"/>
              <a:t>a3</a:t>
            </a:r>
          </a:p>
        </p:txBody>
      </p:sp>
      <p:cxnSp>
        <p:nvCxnSpPr>
          <p:cNvPr id="47" name="Straight Connector 46"/>
          <p:cNvCxnSpPr/>
          <p:nvPr/>
        </p:nvCxnSpPr>
        <p:spPr>
          <a:xfrm>
            <a:off x="4335479" y="3365968"/>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4126467" y="3588377"/>
            <a:ext cx="369012" cy="307777"/>
          </a:xfrm>
          <a:prstGeom prst="rect">
            <a:avLst/>
          </a:prstGeom>
          <a:noFill/>
        </p:spPr>
        <p:txBody>
          <a:bodyPr wrap="none" rtlCol="0">
            <a:spAutoFit/>
          </a:bodyPr>
          <a:lstStyle/>
          <a:p>
            <a:r>
              <a:rPr lang="en-US" sz="1400" i="1" dirty="0"/>
              <a:t>a4</a:t>
            </a:r>
          </a:p>
        </p:txBody>
      </p:sp>
      <p:cxnSp>
        <p:nvCxnSpPr>
          <p:cNvPr id="49" name="Straight Connector 48"/>
          <p:cNvCxnSpPr/>
          <p:nvPr/>
        </p:nvCxnSpPr>
        <p:spPr>
          <a:xfrm>
            <a:off x="4921403" y="3362872"/>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710349" y="3588377"/>
            <a:ext cx="369012" cy="307777"/>
          </a:xfrm>
          <a:prstGeom prst="rect">
            <a:avLst/>
          </a:prstGeom>
          <a:noFill/>
        </p:spPr>
        <p:txBody>
          <a:bodyPr wrap="none" rtlCol="0">
            <a:spAutoFit/>
          </a:bodyPr>
          <a:lstStyle/>
          <a:p>
            <a:r>
              <a:rPr lang="en-US" sz="1400" i="1" dirty="0"/>
              <a:t>a5</a:t>
            </a:r>
          </a:p>
        </p:txBody>
      </p:sp>
      <p:cxnSp>
        <p:nvCxnSpPr>
          <p:cNvPr id="51" name="Straight Connector 50"/>
          <p:cNvCxnSpPr>
            <a:endCxn id="52" idx="0"/>
          </p:cNvCxnSpPr>
          <p:nvPr/>
        </p:nvCxnSpPr>
        <p:spPr>
          <a:xfrm flipH="1">
            <a:off x="5478737" y="2656386"/>
            <a:ext cx="28590" cy="93199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294231" y="3588377"/>
            <a:ext cx="369012" cy="307777"/>
          </a:xfrm>
          <a:prstGeom prst="rect">
            <a:avLst/>
          </a:prstGeom>
          <a:noFill/>
        </p:spPr>
        <p:txBody>
          <a:bodyPr wrap="none" rtlCol="0">
            <a:spAutoFit/>
          </a:bodyPr>
          <a:lstStyle/>
          <a:p>
            <a:r>
              <a:rPr lang="en-US" sz="1400" i="1" dirty="0"/>
              <a:t>a6</a:t>
            </a:r>
          </a:p>
        </p:txBody>
      </p:sp>
      <p:sp>
        <p:nvSpPr>
          <p:cNvPr id="59" name="TextBox 58"/>
          <p:cNvSpPr txBox="1"/>
          <p:nvPr/>
        </p:nvSpPr>
        <p:spPr>
          <a:xfrm>
            <a:off x="4797658" y="4068145"/>
            <a:ext cx="1406956" cy="523220"/>
          </a:xfrm>
          <a:prstGeom prst="rect">
            <a:avLst/>
          </a:prstGeom>
          <a:noFill/>
        </p:spPr>
        <p:txBody>
          <a:bodyPr wrap="none" rtlCol="0">
            <a:spAutoFit/>
          </a:bodyPr>
          <a:lstStyle/>
          <a:p>
            <a:pPr algn="ctr"/>
            <a:r>
              <a:rPr lang="en-US" sz="1400" i="1" dirty="0"/>
              <a:t>Threshold</a:t>
            </a:r>
          </a:p>
          <a:p>
            <a:pPr algn="ctr"/>
            <a:r>
              <a:rPr lang="en-US" sz="1400" i="1" dirty="0"/>
              <a:t>(Policy Violated)</a:t>
            </a:r>
          </a:p>
        </p:txBody>
      </p:sp>
      <p:cxnSp>
        <p:nvCxnSpPr>
          <p:cNvPr id="60" name="Straight Connector 59"/>
          <p:cNvCxnSpPr/>
          <p:nvPr/>
        </p:nvCxnSpPr>
        <p:spPr>
          <a:xfrm>
            <a:off x="6093251" y="3361771"/>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5896489" y="3581084"/>
            <a:ext cx="369012" cy="307777"/>
          </a:xfrm>
          <a:prstGeom prst="rect">
            <a:avLst/>
          </a:prstGeom>
          <a:noFill/>
        </p:spPr>
        <p:txBody>
          <a:bodyPr wrap="none" rtlCol="0">
            <a:spAutoFit/>
          </a:bodyPr>
          <a:lstStyle/>
          <a:p>
            <a:r>
              <a:rPr lang="en-US" sz="1400" i="1" dirty="0"/>
              <a:t>a7</a:t>
            </a:r>
          </a:p>
        </p:txBody>
      </p:sp>
      <p:cxnSp>
        <p:nvCxnSpPr>
          <p:cNvPr id="62" name="Straight Connector 61"/>
          <p:cNvCxnSpPr/>
          <p:nvPr/>
        </p:nvCxnSpPr>
        <p:spPr>
          <a:xfrm>
            <a:off x="6679175" y="3358675"/>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6480371" y="3581084"/>
            <a:ext cx="369012" cy="307777"/>
          </a:xfrm>
          <a:prstGeom prst="rect">
            <a:avLst/>
          </a:prstGeom>
          <a:noFill/>
        </p:spPr>
        <p:txBody>
          <a:bodyPr wrap="none" rtlCol="0">
            <a:spAutoFit/>
          </a:bodyPr>
          <a:lstStyle/>
          <a:p>
            <a:r>
              <a:rPr lang="en-US" sz="1400" i="1" dirty="0"/>
              <a:t>a8</a:t>
            </a:r>
          </a:p>
        </p:txBody>
      </p:sp>
      <p:cxnSp>
        <p:nvCxnSpPr>
          <p:cNvPr id="66" name="Straight Connector 65"/>
          <p:cNvCxnSpPr/>
          <p:nvPr/>
        </p:nvCxnSpPr>
        <p:spPr>
          <a:xfrm>
            <a:off x="7851021" y="3358675"/>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648135" y="3581084"/>
            <a:ext cx="369012" cy="307777"/>
          </a:xfrm>
          <a:prstGeom prst="rect">
            <a:avLst/>
          </a:prstGeom>
          <a:noFill/>
        </p:spPr>
        <p:txBody>
          <a:bodyPr wrap="none" rtlCol="0">
            <a:spAutoFit/>
          </a:bodyPr>
          <a:lstStyle/>
          <a:p>
            <a:r>
              <a:rPr lang="en-US" sz="1400" i="1" dirty="0"/>
              <a:t>a9</a:t>
            </a:r>
          </a:p>
        </p:txBody>
      </p:sp>
      <p:sp>
        <p:nvSpPr>
          <p:cNvPr id="69" name="TextBox 68"/>
          <p:cNvSpPr txBox="1"/>
          <p:nvPr/>
        </p:nvSpPr>
        <p:spPr>
          <a:xfrm>
            <a:off x="6497592" y="4080780"/>
            <a:ext cx="1548533" cy="523220"/>
          </a:xfrm>
          <a:prstGeom prst="rect">
            <a:avLst/>
          </a:prstGeom>
          <a:noFill/>
        </p:spPr>
        <p:txBody>
          <a:bodyPr wrap="none" rtlCol="0">
            <a:spAutoFit/>
          </a:bodyPr>
          <a:lstStyle/>
          <a:p>
            <a:pPr algn="ctr"/>
            <a:r>
              <a:rPr lang="en-US" sz="1400" i="1" dirty="0"/>
              <a:t>r1, r2 Slow</a:t>
            </a:r>
          </a:p>
          <a:p>
            <a:pPr algn="ctr"/>
            <a:r>
              <a:rPr lang="en-US" sz="1400" i="1" dirty="0"/>
              <a:t>Progress of Attack</a:t>
            </a:r>
          </a:p>
        </p:txBody>
      </p:sp>
      <p:cxnSp>
        <p:nvCxnSpPr>
          <p:cNvPr id="70" name="Straight Connector 69"/>
          <p:cNvCxnSpPr/>
          <p:nvPr/>
        </p:nvCxnSpPr>
        <p:spPr>
          <a:xfrm>
            <a:off x="8284855" y="3108357"/>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851396" y="3111453"/>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459761" y="3108357"/>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068126" y="3111453"/>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7676491" y="3108357"/>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650578" y="2803677"/>
            <a:ext cx="336952" cy="307777"/>
          </a:xfrm>
          <a:prstGeom prst="rect">
            <a:avLst/>
          </a:prstGeom>
          <a:noFill/>
        </p:spPr>
        <p:txBody>
          <a:bodyPr wrap="none" rtlCol="0">
            <a:spAutoFit/>
          </a:bodyPr>
          <a:lstStyle/>
          <a:p>
            <a:r>
              <a:rPr lang="en-US" sz="1400" i="1" dirty="0"/>
              <a:t>r1</a:t>
            </a:r>
          </a:p>
        </p:txBody>
      </p:sp>
      <p:sp>
        <p:nvSpPr>
          <p:cNvPr id="76" name="TextBox 75"/>
          <p:cNvSpPr txBox="1"/>
          <p:nvPr/>
        </p:nvSpPr>
        <p:spPr>
          <a:xfrm>
            <a:off x="6260378" y="2803677"/>
            <a:ext cx="336952" cy="307777"/>
          </a:xfrm>
          <a:prstGeom prst="rect">
            <a:avLst/>
          </a:prstGeom>
          <a:noFill/>
        </p:spPr>
        <p:txBody>
          <a:bodyPr wrap="none" rtlCol="0">
            <a:spAutoFit/>
          </a:bodyPr>
          <a:lstStyle/>
          <a:p>
            <a:r>
              <a:rPr lang="en-US" sz="1400" i="1" dirty="0"/>
              <a:t>r2</a:t>
            </a:r>
          </a:p>
        </p:txBody>
      </p:sp>
      <p:sp>
        <p:nvSpPr>
          <p:cNvPr id="77" name="TextBox 76"/>
          <p:cNvSpPr txBox="1"/>
          <p:nvPr/>
        </p:nvSpPr>
        <p:spPr>
          <a:xfrm>
            <a:off x="6870178" y="2803677"/>
            <a:ext cx="336952" cy="307777"/>
          </a:xfrm>
          <a:prstGeom prst="rect">
            <a:avLst/>
          </a:prstGeom>
          <a:noFill/>
        </p:spPr>
        <p:txBody>
          <a:bodyPr wrap="none" rtlCol="0">
            <a:spAutoFit/>
          </a:bodyPr>
          <a:lstStyle/>
          <a:p>
            <a:r>
              <a:rPr lang="en-US" sz="1400" i="1" dirty="0"/>
              <a:t>r3</a:t>
            </a:r>
          </a:p>
        </p:txBody>
      </p:sp>
      <p:sp>
        <p:nvSpPr>
          <p:cNvPr id="78" name="TextBox 77"/>
          <p:cNvSpPr txBox="1"/>
          <p:nvPr/>
        </p:nvSpPr>
        <p:spPr>
          <a:xfrm>
            <a:off x="7467019" y="2803677"/>
            <a:ext cx="336952" cy="307777"/>
          </a:xfrm>
          <a:prstGeom prst="rect">
            <a:avLst/>
          </a:prstGeom>
          <a:noFill/>
        </p:spPr>
        <p:txBody>
          <a:bodyPr wrap="none" rtlCol="0">
            <a:spAutoFit/>
          </a:bodyPr>
          <a:lstStyle/>
          <a:p>
            <a:r>
              <a:rPr lang="en-US" sz="1400" i="1" dirty="0"/>
              <a:t>r4</a:t>
            </a:r>
          </a:p>
        </p:txBody>
      </p:sp>
      <p:sp>
        <p:nvSpPr>
          <p:cNvPr id="79" name="TextBox 78"/>
          <p:cNvSpPr txBox="1"/>
          <p:nvPr/>
        </p:nvSpPr>
        <p:spPr>
          <a:xfrm>
            <a:off x="8089778" y="2803677"/>
            <a:ext cx="336952" cy="307777"/>
          </a:xfrm>
          <a:prstGeom prst="rect">
            <a:avLst/>
          </a:prstGeom>
          <a:noFill/>
        </p:spPr>
        <p:txBody>
          <a:bodyPr wrap="none" rtlCol="0">
            <a:spAutoFit/>
          </a:bodyPr>
          <a:lstStyle/>
          <a:p>
            <a:r>
              <a:rPr lang="en-US" sz="1400" i="1" dirty="0"/>
              <a:t>r5</a:t>
            </a:r>
          </a:p>
        </p:txBody>
      </p:sp>
      <p:cxnSp>
        <p:nvCxnSpPr>
          <p:cNvPr id="80" name="Straight Connector 79"/>
          <p:cNvCxnSpPr/>
          <p:nvPr/>
        </p:nvCxnSpPr>
        <p:spPr>
          <a:xfrm>
            <a:off x="8903779" y="3105261"/>
            <a:ext cx="0" cy="2286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8708702" y="2800581"/>
            <a:ext cx="336952" cy="307777"/>
          </a:xfrm>
          <a:prstGeom prst="rect">
            <a:avLst/>
          </a:prstGeom>
          <a:noFill/>
        </p:spPr>
        <p:txBody>
          <a:bodyPr wrap="none" rtlCol="0">
            <a:spAutoFit/>
          </a:bodyPr>
          <a:lstStyle/>
          <a:p>
            <a:r>
              <a:rPr lang="en-US" sz="1400" i="1" dirty="0"/>
              <a:t>r6</a:t>
            </a:r>
          </a:p>
        </p:txBody>
      </p:sp>
      <p:sp>
        <p:nvSpPr>
          <p:cNvPr id="82" name="TextBox 81"/>
          <p:cNvSpPr txBox="1"/>
          <p:nvPr/>
        </p:nvSpPr>
        <p:spPr>
          <a:xfrm>
            <a:off x="8105051" y="4081605"/>
            <a:ext cx="1548533" cy="523220"/>
          </a:xfrm>
          <a:prstGeom prst="rect">
            <a:avLst/>
          </a:prstGeom>
          <a:noFill/>
        </p:spPr>
        <p:txBody>
          <a:bodyPr wrap="none" rtlCol="0">
            <a:spAutoFit/>
          </a:bodyPr>
          <a:lstStyle/>
          <a:p>
            <a:pPr algn="ctr"/>
            <a:r>
              <a:rPr lang="en-US" sz="1400" i="1" dirty="0"/>
              <a:t>r1, r2, r3, r4 Stop</a:t>
            </a:r>
          </a:p>
          <a:p>
            <a:pPr algn="ctr"/>
            <a:r>
              <a:rPr lang="en-US" sz="1400" i="1" dirty="0"/>
              <a:t>Progress of Attack</a:t>
            </a:r>
          </a:p>
        </p:txBody>
      </p:sp>
      <p:sp>
        <p:nvSpPr>
          <p:cNvPr id="85" name="Right Brace 84"/>
          <p:cNvSpPr/>
          <p:nvPr/>
        </p:nvSpPr>
        <p:spPr>
          <a:xfrm rot="16200000">
            <a:off x="3593650" y="1738968"/>
            <a:ext cx="321065" cy="2580061"/>
          </a:xfrm>
          <a:prstGeom prst="rightBrace">
            <a:avLst>
              <a:gd name="adj1" fmla="val 65842"/>
              <a:gd name="adj2" fmla="val 50000"/>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Oval 86"/>
          <p:cNvSpPr/>
          <p:nvPr/>
        </p:nvSpPr>
        <p:spPr>
          <a:xfrm>
            <a:off x="5559163" y="2753731"/>
            <a:ext cx="1171848" cy="435800"/>
          </a:xfrm>
          <a:prstGeom prst="ellipse">
            <a:avLst/>
          </a:prstGeom>
          <a:noFill/>
          <a:ln w="952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5556055" y="2750635"/>
            <a:ext cx="2294966" cy="435800"/>
          </a:xfrm>
          <a:prstGeom prst="ellipse">
            <a:avLst/>
          </a:prstGeom>
          <a:noFill/>
          <a:ln w="952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0" name="Curved Connector 89"/>
          <p:cNvCxnSpPr/>
          <p:nvPr/>
        </p:nvCxnSpPr>
        <p:spPr>
          <a:xfrm rot="16200000" flipV="1">
            <a:off x="6340604" y="3071771"/>
            <a:ext cx="891249" cy="1126771"/>
          </a:xfrm>
          <a:prstGeom prst="curvedConnector3">
            <a:avLst/>
          </a:prstGeom>
          <a:ln w="9525">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91" name="Curved Connector 90"/>
          <p:cNvCxnSpPr/>
          <p:nvPr/>
        </p:nvCxnSpPr>
        <p:spPr>
          <a:xfrm rot="16200000" flipV="1">
            <a:off x="7596626" y="3087023"/>
            <a:ext cx="891249" cy="1126771"/>
          </a:xfrm>
          <a:prstGeom prst="curvedConnector3">
            <a:avLst/>
          </a:prstGeom>
          <a:ln w="9525">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8004689" y="2750635"/>
            <a:ext cx="1171848" cy="435800"/>
          </a:xfrm>
          <a:prstGeom prst="ellipse">
            <a:avLst/>
          </a:prstGeom>
          <a:noFill/>
          <a:ln w="952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TextBox 92"/>
          <p:cNvSpPr txBox="1"/>
          <p:nvPr/>
        </p:nvSpPr>
        <p:spPr>
          <a:xfrm>
            <a:off x="8539071" y="2244500"/>
            <a:ext cx="1769009" cy="523220"/>
          </a:xfrm>
          <a:prstGeom prst="rect">
            <a:avLst/>
          </a:prstGeom>
          <a:noFill/>
        </p:spPr>
        <p:txBody>
          <a:bodyPr wrap="none" rtlCol="0">
            <a:spAutoFit/>
          </a:bodyPr>
          <a:lstStyle/>
          <a:p>
            <a:pPr algn="ctr"/>
            <a:r>
              <a:rPr lang="en-US" sz="1400" i="1" dirty="0"/>
              <a:t>r5, r6 Designed</a:t>
            </a:r>
          </a:p>
          <a:p>
            <a:pPr algn="ctr"/>
            <a:r>
              <a:rPr lang="en-US" sz="1400" i="1" dirty="0"/>
              <a:t>to Stop Future Attack</a:t>
            </a:r>
          </a:p>
        </p:txBody>
      </p:sp>
      <p:sp>
        <p:nvSpPr>
          <p:cNvPr id="53" name="TextBox 52"/>
          <p:cNvSpPr txBox="1"/>
          <p:nvPr/>
        </p:nvSpPr>
        <p:spPr>
          <a:xfrm>
            <a:off x="2891966" y="2298782"/>
            <a:ext cx="1665565" cy="523220"/>
          </a:xfrm>
          <a:prstGeom prst="rect">
            <a:avLst/>
          </a:prstGeom>
          <a:noFill/>
        </p:spPr>
        <p:txBody>
          <a:bodyPr wrap="none" rtlCol="0">
            <a:spAutoFit/>
          </a:bodyPr>
          <a:lstStyle/>
          <a:p>
            <a:pPr algn="ctr"/>
            <a:r>
              <a:rPr lang="en-US" sz="1400" i="1" dirty="0"/>
              <a:t>Pre-Attack</a:t>
            </a:r>
          </a:p>
          <a:p>
            <a:pPr algn="ctr"/>
            <a:r>
              <a:rPr lang="en-US" sz="1400" i="1" dirty="0"/>
              <a:t>Indicators + Normal</a:t>
            </a:r>
          </a:p>
        </p:txBody>
      </p:sp>
      <p:sp>
        <p:nvSpPr>
          <p:cNvPr id="54" name="TextBox 53"/>
          <p:cNvSpPr txBox="1"/>
          <p:nvPr/>
        </p:nvSpPr>
        <p:spPr>
          <a:xfrm>
            <a:off x="2984627" y="4985065"/>
            <a:ext cx="1480243" cy="307777"/>
          </a:xfrm>
          <a:prstGeom prst="rect">
            <a:avLst/>
          </a:prstGeom>
          <a:noFill/>
        </p:spPr>
        <p:txBody>
          <a:bodyPr wrap="none" rtlCol="0">
            <a:spAutoFit/>
          </a:bodyPr>
          <a:lstStyle/>
          <a:p>
            <a:pPr algn="ctr"/>
            <a:r>
              <a:rPr lang="en-US" sz="1400" i="1" dirty="0"/>
              <a:t>Pre-Consequence</a:t>
            </a:r>
          </a:p>
        </p:txBody>
      </p:sp>
      <p:sp>
        <p:nvSpPr>
          <p:cNvPr id="55" name="TextBox 54"/>
          <p:cNvSpPr txBox="1"/>
          <p:nvPr/>
        </p:nvSpPr>
        <p:spPr>
          <a:xfrm>
            <a:off x="2453512" y="1755437"/>
            <a:ext cx="2542470" cy="307777"/>
          </a:xfrm>
          <a:prstGeom prst="rect">
            <a:avLst/>
          </a:prstGeom>
          <a:noFill/>
        </p:spPr>
        <p:txBody>
          <a:bodyPr wrap="none" rtlCol="0">
            <a:spAutoFit/>
          </a:bodyPr>
          <a:lstStyle/>
          <a:p>
            <a:pPr algn="ctr"/>
            <a:r>
              <a:rPr lang="en-US" sz="1400" b="1" i="1" dirty="0"/>
              <a:t>Indications and Warning Phase</a:t>
            </a:r>
          </a:p>
        </p:txBody>
      </p:sp>
      <p:sp>
        <p:nvSpPr>
          <p:cNvPr id="56" name="TextBox 55"/>
          <p:cNvSpPr txBox="1"/>
          <p:nvPr/>
        </p:nvSpPr>
        <p:spPr>
          <a:xfrm>
            <a:off x="7005903" y="2445955"/>
            <a:ext cx="1487256" cy="307777"/>
          </a:xfrm>
          <a:prstGeom prst="rect">
            <a:avLst/>
          </a:prstGeom>
          <a:noFill/>
        </p:spPr>
        <p:txBody>
          <a:bodyPr wrap="none" rtlCol="0">
            <a:spAutoFit/>
          </a:bodyPr>
          <a:lstStyle/>
          <a:p>
            <a:r>
              <a:rPr lang="en-US" sz="1400" i="1" dirty="0"/>
              <a:t>Response Actions</a:t>
            </a:r>
          </a:p>
        </p:txBody>
      </p:sp>
      <p:sp>
        <p:nvSpPr>
          <p:cNvPr id="57" name="TextBox 56"/>
          <p:cNvSpPr txBox="1"/>
          <p:nvPr/>
        </p:nvSpPr>
        <p:spPr>
          <a:xfrm>
            <a:off x="6971977" y="4998023"/>
            <a:ext cx="1555108" cy="307777"/>
          </a:xfrm>
          <a:prstGeom prst="rect">
            <a:avLst/>
          </a:prstGeom>
          <a:noFill/>
        </p:spPr>
        <p:txBody>
          <a:bodyPr wrap="none" rtlCol="0">
            <a:spAutoFit/>
          </a:bodyPr>
          <a:lstStyle/>
          <a:p>
            <a:pPr algn="ctr"/>
            <a:r>
              <a:rPr lang="en-US" sz="1400" i="1" dirty="0"/>
              <a:t>Post-Consequence</a:t>
            </a:r>
          </a:p>
        </p:txBody>
      </p:sp>
      <p:sp>
        <p:nvSpPr>
          <p:cNvPr id="64" name="TextBox 63"/>
          <p:cNvSpPr txBox="1"/>
          <p:nvPr/>
        </p:nvSpPr>
        <p:spPr>
          <a:xfrm>
            <a:off x="6721083" y="1768395"/>
            <a:ext cx="2056898" cy="307777"/>
          </a:xfrm>
          <a:prstGeom prst="rect">
            <a:avLst/>
          </a:prstGeom>
          <a:noFill/>
        </p:spPr>
        <p:txBody>
          <a:bodyPr wrap="none" rtlCol="0">
            <a:spAutoFit/>
          </a:bodyPr>
          <a:lstStyle/>
          <a:p>
            <a:pPr algn="ctr"/>
            <a:r>
              <a:rPr lang="en-US" sz="1400" b="1" i="1" dirty="0"/>
              <a:t>Incident Response Phase</a:t>
            </a:r>
          </a:p>
        </p:txBody>
      </p:sp>
      <p:sp>
        <p:nvSpPr>
          <p:cNvPr id="58" name="Diagonal Stripe 57">
            <a:extLst>
              <a:ext uri="{FF2B5EF4-FFF2-40B4-BE49-F238E27FC236}">
                <a16:creationId xmlns:a16="http://schemas.microsoft.com/office/drawing/2014/main" id="{E0750002-B463-D847-B6F2-24E210E914B3}"/>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TextBox 64">
            <a:extLst>
              <a:ext uri="{FF2B5EF4-FFF2-40B4-BE49-F238E27FC236}">
                <a16:creationId xmlns:a16="http://schemas.microsoft.com/office/drawing/2014/main" id="{68FA3B05-9AC3-BD41-8AC1-F76C8E3E1ABB}"/>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130553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60009" y="1194833"/>
            <a:ext cx="1055247"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challengers</a:t>
            </a:r>
          </a:p>
        </p:txBody>
      </p:sp>
      <p:sp>
        <p:nvSpPr>
          <p:cNvPr id="6" name="TextBox 5"/>
          <p:cNvSpPr txBox="1"/>
          <p:nvPr/>
        </p:nvSpPr>
        <p:spPr>
          <a:xfrm>
            <a:off x="4798123" y="1194833"/>
            <a:ext cx="743863"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leaders</a:t>
            </a:r>
          </a:p>
        </p:txBody>
      </p:sp>
      <p:sp>
        <p:nvSpPr>
          <p:cNvPr id="7" name="TextBox 6"/>
          <p:cNvSpPr txBox="1"/>
          <p:nvPr/>
        </p:nvSpPr>
        <p:spPr>
          <a:xfrm rot="16200000">
            <a:off x="1246930" y="3533255"/>
            <a:ext cx="1446956"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ability to execute</a:t>
            </a:r>
          </a:p>
        </p:txBody>
      </p:sp>
      <p:sp>
        <p:nvSpPr>
          <p:cNvPr id="8" name="TextBox 7"/>
          <p:cNvSpPr txBox="1"/>
          <p:nvPr/>
        </p:nvSpPr>
        <p:spPr>
          <a:xfrm>
            <a:off x="3736909" y="5919233"/>
            <a:ext cx="1906141"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completeness of vision</a:t>
            </a:r>
          </a:p>
        </p:txBody>
      </p:sp>
      <p:cxnSp>
        <p:nvCxnSpPr>
          <p:cNvPr id="9" name="Straight Arrow Connector 8"/>
          <p:cNvCxnSpPr/>
          <p:nvPr/>
        </p:nvCxnSpPr>
        <p:spPr>
          <a:xfrm flipV="1">
            <a:off x="1984308" y="1652032"/>
            <a:ext cx="0" cy="1219200"/>
          </a:xfrm>
          <a:prstGeom prst="straightConnector1">
            <a:avLst/>
          </a:prstGeom>
          <a:ln w="317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718108" y="6071632"/>
            <a:ext cx="990600" cy="0"/>
          </a:xfrm>
          <a:prstGeom prst="straightConnector1">
            <a:avLst/>
          </a:prstGeom>
          <a:ln w="3175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60008" y="5462033"/>
            <a:ext cx="1176900"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niche players</a:t>
            </a:r>
          </a:p>
        </p:txBody>
      </p:sp>
      <p:sp>
        <p:nvSpPr>
          <p:cNvPr id="12" name="TextBox 11"/>
          <p:cNvSpPr txBox="1"/>
          <p:nvPr/>
        </p:nvSpPr>
        <p:spPr>
          <a:xfrm>
            <a:off x="4798122" y="5462033"/>
            <a:ext cx="996186"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visionaries</a:t>
            </a:r>
          </a:p>
        </p:txBody>
      </p:sp>
      <p:sp>
        <p:nvSpPr>
          <p:cNvPr id="13" name="Rounded Rectangle 12"/>
          <p:cNvSpPr/>
          <p:nvPr/>
        </p:nvSpPr>
        <p:spPr>
          <a:xfrm>
            <a:off x="2365308" y="1499632"/>
            <a:ext cx="4495800" cy="3962400"/>
          </a:xfrm>
          <a:prstGeom prst="roundRect">
            <a:avLst/>
          </a:prstGeom>
          <a:solidFill>
            <a:schemeClr val="bg1">
              <a:lumMod val="85000"/>
            </a:schemeClr>
          </a:solid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1984308" y="4471432"/>
            <a:ext cx="0" cy="1600200"/>
          </a:xfrm>
          <a:prstGeom prst="straightConnector1">
            <a:avLst/>
          </a:prstGeom>
          <a:ln w="3175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984308" y="6071632"/>
            <a:ext cx="1676400" cy="0"/>
          </a:xfrm>
          <a:prstGeom prst="straightConnector1">
            <a:avLst/>
          </a:prstGeom>
          <a:ln w="3175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3" idx="2"/>
            <a:endCxn id="13" idx="0"/>
          </p:cNvCxnSpPr>
          <p:nvPr/>
        </p:nvCxnSpPr>
        <p:spPr>
          <a:xfrm flipV="1">
            <a:off x="4613208" y="1499632"/>
            <a:ext cx="0" cy="3962400"/>
          </a:xfrm>
          <a:prstGeom prst="straightConnector1">
            <a:avLst/>
          </a:prstGeom>
          <a:ln w="3175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3"/>
            <a:endCxn id="13" idx="1"/>
          </p:cNvCxnSpPr>
          <p:nvPr/>
        </p:nvCxnSpPr>
        <p:spPr>
          <a:xfrm flipH="1">
            <a:off x="2365308" y="3480832"/>
            <a:ext cx="4495800" cy="0"/>
          </a:xfrm>
          <a:prstGeom prst="straightConnector1">
            <a:avLst/>
          </a:prstGeom>
          <a:ln w="3175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175308" y="2005231"/>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022908" y="1728233"/>
            <a:ext cx="514910"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USA</a:t>
            </a:r>
          </a:p>
        </p:txBody>
      </p:sp>
      <p:sp>
        <p:nvSpPr>
          <p:cNvPr id="20" name="Oval 19"/>
          <p:cNvSpPr/>
          <p:nvPr/>
        </p:nvSpPr>
        <p:spPr>
          <a:xfrm>
            <a:off x="6210305" y="2494776"/>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953382" y="2217778"/>
            <a:ext cx="633507"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China</a:t>
            </a:r>
          </a:p>
        </p:txBody>
      </p:sp>
      <p:sp>
        <p:nvSpPr>
          <p:cNvPr id="22" name="TextBox 21"/>
          <p:cNvSpPr txBox="1"/>
          <p:nvPr/>
        </p:nvSpPr>
        <p:spPr>
          <a:xfrm>
            <a:off x="5355862" y="1836778"/>
            <a:ext cx="697627"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Russia</a:t>
            </a:r>
          </a:p>
        </p:txBody>
      </p:sp>
      <p:sp>
        <p:nvSpPr>
          <p:cNvPr id="23" name="Oval 22"/>
          <p:cNvSpPr/>
          <p:nvPr/>
        </p:nvSpPr>
        <p:spPr>
          <a:xfrm>
            <a:off x="5608368" y="2113776"/>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12887" y="2721828"/>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60487" y="2444830"/>
            <a:ext cx="415498"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UK</a:t>
            </a:r>
          </a:p>
        </p:txBody>
      </p:sp>
      <p:sp>
        <p:nvSpPr>
          <p:cNvPr id="26" name="Oval 25"/>
          <p:cNvSpPr/>
          <p:nvPr/>
        </p:nvSpPr>
        <p:spPr>
          <a:xfrm>
            <a:off x="5680785" y="2978229"/>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528385" y="2701231"/>
            <a:ext cx="604402"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Israel</a:t>
            </a:r>
          </a:p>
        </p:txBody>
      </p:sp>
      <p:sp>
        <p:nvSpPr>
          <p:cNvPr id="28" name="Oval 27"/>
          <p:cNvSpPr/>
          <p:nvPr/>
        </p:nvSpPr>
        <p:spPr>
          <a:xfrm>
            <a:off x="3002380" y="3968492"/>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849981" y="3691494"/>
            <a:ext cx="838691"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N. Korea</a:t>
            </a:r>
          </a:p>
        </p:txBody>
      </p:sp>
      <p:sp>
        <p:nvSpPr>
          <p:cNvPr id="30" name="Oval 29"/>
          <p:cNvSpPr/>
          <p:nvPr/>
        </p:nvSpPr>
        <p:spPr>
          <a:xfrm>
            <a:off x="3002380" y="3130292"/>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849980" y="2853294"/>
            <a:ext cx="480796"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Iran</a:t>
            </a:r>
          </a:p>
        </p:txBody>
      </p:sp>
      <p:sp>
        <p:nvSpPr>
          <p:cNvPr id="32" name="Oval 31"/>
          <p:cNvSpPr/>
          <p:nvPr/>
        </p:nvSpPr>
        <p:spPr>
          <a:xfrm>
            <a:off x="5211689" y="4252694"/>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059290" y="3975696"/>
            <a:ext cx="702611"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France</a:t>
            </a:r>
          </a:p>
        </p:txBody>
      </p:sp>
      <p:sp>
        <p:nvSpPr>
          <p:cNvPr id="34" name="Oval 33"/>
          <p:cNvSpPr/>
          <p:nvPr/>
        </p:nvSpPr>
        <p:spPr>
          <a:xfrm>
            <a:off x="4069180" y="4328894"/>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3916781" y="4051896"/>
            <a:ext cx="569387"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India</a:t>
            </a:r>
          </a:p>
        </p:txBody>
      </p:sp>
      <p:sp>
        <p:nvSpPr>
          <p:cNvPr id="36" name="Oval 35"/>
          <p:cNvSpPr/>
          <p:nvPr/>
        </p:nvSpPr>
        <p:spPr>
          <a:xfrm>
            <a:off x="3816984" y="2652494"/>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496818" y="2375496"/>
            <a:ext cx="877163"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Romania </a:t>
            </a:r>
          </a:p>
        </p:txBody>
      </p:sp>
      <p:sp>
        <p:nvSpPr>
          <p:cNvPr id="38" name="Oval 37"/>
          <p:cNvSpPr/>
          <p:nvPr/>
        </p:nvSpPr>
        <p:spPr>
          <a:xfrm>
            <a:off x="3002380" y="4786094"/>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849981" y="4509096"/>
            <a:ext cx="613945"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Brazil</a:t>
            </a:r>
          </a:p>
        </p:txBody>
      </p:sp>
      <p:sp>
        <p:nvSpPr>
          <p:cNvPr id="40" name="Oval 39"/>
          <p:cNvSpPr/>
          <p:nvPr/>
        </p:nvSpPr>
        <p:spPr>
          <a:xfrm>
            <a:off x="4084547" y="3719294"/>
            <a:ext cx="152400" cy="1524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3764380" y="3442296"/>
            <a:ext cx="809196" cy="276999"/>
          </a:xfrm>
          <a:prstGeom prst="rect">
            <a:avLst/>
          </a:prstGeom>
          <a:noFill/>
        </p:spPr>
        <p:txBody>
          <a:bodyPr wrap="none" rtlCol="0">
            <a:spAutoFit/>
          </a:bodyPr>
          <a:lstStyle/>
          <a:p>
            <a:r>
              <a:rPr lang="en-US" sz="1200" dirty="0">
                <a:solidFill>
                  <a:schemeClr val="bg1">
                    <a:lumMod val="50000"/>
                  </a:schemeClr>
                </a:solidFill>
                <a:latin typeface="Arial Rounded MT Bold"/>
                <a:cs typeface="Arial Rounded MT Bold"/>
              </a:rPr>
              <a:t>Ukraine </a:t>
            </a:r>
          </a:p>
        </p:txBody>
      </p:sp>
      <p:sp>
        <p:nvSpPr>
          <p:cNvPr id="42" name="TextBox 41"/>
          <p:cNvSpPr txBox="1"/>
          <p:nvPr/>
        </p:nvSpPr>
        <p:spPr>
          <a:xfrm>
            <a:off x="7165909" y="1961476"/>
            <a:ext cx="3511899" cy="3416320"/>
          </a:xfrm>
          <a:prstGeom prst="rect">
            <a:avLst/>
          </a:prstGeom>
          <a:noFill/>
        </p:spPr>
        <p:txBody>
          <a:bodyPr wrap="none" rtlCol="0">
            <a:spAutoFit/>
          </a:bodyPr>
          <a:lstStyle/>
          <a:p>
            <a:r>
              <a:rPr lang="en-US" dirty="0"/>
              <a:t>1. USA, Russia, China, Israel, and</a:t>
            </a:r>
          </a:p>
          <a:p>
            <a:r>
              <a:rPr lang="en-US" dirty="0"/>
              <a:t>the UK have ~ 100% success rates </a:t>
            </a:r>
          </a:p>
          <a:p>
            <a:r>
              <a:rPr lang="en-US" dirty="0"/>
              <a:t>on offensive APT cyber operations</a:t>
            </a:r>
          </a:p>
          <a:p>
            <a:endParaRPr lang="en-US" dirty="0"/>
          </a:p>
          <a:p>
            <a:r>
              <a:rPr lang="en-US" dirty="0"/>
              <a:t>2. North Korea derives ~100% of</a:t>
            </a:r>
          </a:p>
          <a:p>
            <a:r>
              <a:rPr lang="en-US" dirty="0"/>
              <a:t>its APT cyber operations capability</a:t>
            </a:r>
          </a:p>
          <a:p>
            <a:r>
              <a:rPr lang="en-US" dirty="0"/>
              <a:t>via training and support from China</a:t>
            </a:r>
          </a:p>
          <a:p>
            <a:endParaRPr lang="en-US" dirty="0"/>
          </a:p>
          <a:p>
            <a:r>
              <a:rPr lang="en-US" dirty="0"/>
              <a:t>3. Romania, Iran, and Ukraine have</a:t>
            </a:r>
          </a:p>
          <a:p>
            <a:r>
              <a:rPr lang="en-US" dirty="0"/>
              <a:t>large populations of technically</a:t>
            </a:r>
          </a:p>
          <a:p>
            <a:r>
              <a:rPr lang="en-US" dirty="0"/>
              <a:t>trained, under-employed youth  </a:t>
            </a:r>
          </a:p>
          <a:p>
            <a:endParaRPr lang="en-US" dirty="0"/>
          </a:p>
        </p:txBody>
      </p:sp>
      <p:sp>
        <p:nvSpPr>
          <p:cNvPr id="43" name="Title 42"/>
          <p:cNvSpPr>
            <a:spLocks noGrp="1"/>
          </p:cNvSpPr>
          <p:nvPr>
            <p:ph type="title"/>
          </p:nvPr>
        </p:nvSpPr>
        <p:spPr>
          <a:xfrm>
            <a:off x="1981200" y="15478"/>
            <a:ext cx="8229600" cy="1143000"/>
          </a:xfrm>
        </p:spPr>
        <p:txBody>
          <a:bodyPr>
            <a:normAutofit/>
          </a:bodyPr>
          <a:lstStyle/>
          <a:p>
            <a:pPr algn="ctr"/>
            <a:r>
              <a:rPr lang="en-US" sz="3200" b="1" dirty="0">
                <a:latin typeface="+mn-lt"/>
              </a:rPr>
              <a:t>Advanced Persistent Threat (APT) Global Actors</a:t>
            </a:r>
          </a:p>
        </p:txBody>
      </p:sp>
      <p:sp>
        <p:nvSpPr>
          <p:cNvPr id="44" name="Diagonal Stripe 43">
            <a:extLst>
              <a:ext uri="{FF2B5EF4-FFF2-40B4-BE49-F238E27FC236}">
                <a16:creationId xmlns:a16="http://schemas.microsoft.com/office/drawing/2014/main" id="{207B1413-24D5-F54C-A173-4D843DF538EB}"/>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TextBox 44">
            <a:extLst>
              <a:ext uri="{FF2B5EF4-FFF2-40B4-BE49-F238E27FC236}">
                <a16:creationId xmlns:a16="http://schemas.microsoft.com/office/drawing/2014/main" id="{8A8584ED-709B-754D-AF54-4F934EC13435}"/>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43009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22BB87-F205-5D49-8686-C2A1C07CF073}"/>
              </a:ext>
            </a:extLst>
          </p:cNvPr>
          <p:cNvPicPr>
            <a:picLocks noChangeAspect="1"/>
          </p:cNvPicPr>
          <p:nvPr/>
        </p:nvPicPr>
        <p:blipFill>
          <a:blip r:embed="rId2"/>
          <a:stretch>
            <a:fillRect/>
          </a:stretch>
        </p:blipFill>
        <p:spPr>
          <a:xfrm>
            <a:off x="5788188" y="1265365"/>
            <a:ext cx="4478859" cy="5167483"/>
          </a:xfrm>
          <a:prstGeom prst="rect">
            <a:avLst/>
          </a:prstGeom>
        </p:spPr>
      </p:pic>
      <p:pic>
        <p:nvPicPr>
          <p:cNvPr id="6" name="Picture 5">
            <a:extLst>
              <a:ext uri="{FF2B5EF4-FFF2-40B4-BE49-F238E27FC236}">
                <a16:creationId xmlns:a16="http://schemas.microsoft.com/office/drawing/2014/main" id="{27CF12A6-1D70-F24D-BF87-925595F015A5}"/>
              </a:ext>
            </a:extLst>
          </p:cNvPr>
          <p:cNvPicPr>
            <a:picLocks noChangeAspect="1"/>
          </p:cNvPicPr>
          <p:nvPr/>
        </p:nvPicPr>
        <p:blipFill>
          <a:blip r:embed="rId3"/>
          <a:stretch>
            <a:fillRect/>
          </a:stretch>
        </p:blipFill>
        <p:spPr>
          <a:xfrm>
            <a:off x="2335602" y="1115089"/>
            <a:ext cx="3154550" cy="5371748"/>
          </a:xfrm>
          <a:prstGeom prst="rect">
            <a:avLst/>
          </a:prstGeom>
        </p:spPr>
      </p:pic>
      <p:sp>
        <p:nvSpPr>
          <p:cNvPr id="7" name="Title 42">
            <a:extLst>
              <a:ext uri="{FF2B5EF4-FFF2-40B4-BE49-F238E27FC236}">
                <a16:creationId xmlns:a16="http://schemas.microsoft.com/office/drawing/2014/main" id="{234A1E69-49D2-5F49-BBC6-E8EB46023071}"/>
              </a:ext>
            </a:extLst>
          </p:cNvPr>
          <p:cNvSpPr>
            <a:spLocks noGrp="1"/>
          </p:cNvSpPr>
          <p:nvPr>
            <p:ph type="title"/>
          </p:nvPr>
        </p:nvSpPr>
        <p:spPr>
          <a:xfrm>
            <a:off x="0" y="15478"/>
            <a:ext cx="12192000" cy="1143000"/>
          </a:xfrm>
        </p:spPr>
        <p:txBody>
          <a:bodyPr>
            <a:normAutofit/>
          </a:bodyPr>
          <a:lstStyle/>
          <a:p>
            <a:pPr algn="ctr"/>
            <a:r>
              <a:rPr lang="en-US" sz="3200" b="1" dirty="0">
                <a:latin typeface="+mn-lt"/>
              </a:rPr>
              <a:t>Understanding the Hack: 70’s Vintage Soda Machine</a:t>
            </a:r>
          </a:p>
        </p:txBody>
      </p:sp>
      <p:sp>
        <p:nvSpPr>
          <p:cNvPr id="8" name="Diagonal Stripe 7">
            <a:extLst>
              <a:ext uri="{FF2B5EF4-FFF2-40B4-BE49-F238E27FC236}">
                <a16:creationId xmlns:a16="http://schemas.microsoft.com/office/drawing/2014/main" id="{3A6F6D8B-437C-984A-AE1A-37E97DF50C3F}"/>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FF489A6C-91D8-744E-B3AA-58BCFD5EED60}"/>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4186909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67CECB-BABD-A841-B970-1AC9BBCE183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909"/>
          <a:stretch/>
        </p:blipFill>
        <p:spPr>
          <a:xfrm>
            <a:off x="6005685" y="1151467"/>
            <a:ext cx="6186315" cy="5700891"/>
          </a:xfrm>
          <a:prstGeom prst="rect">
            <a:avLst/>
          </a:prstGeom>
        </p:spPr>
      </p:pic>
      <p:pic>
        <p:nvPicPr>
          <p:cNvPr id="4" name="Picture 3">
            <a:extLst>
              <a:ext uri="{FF2B5EF4-FFF2-40B4-BE49-F238E27FC236}">
                <a16:creationId xmlns:a16="http://schemas.microsoft.com/office/drawing/2014/main" id="{316B8EBD-2A36-C945-91C6-CAE16D828838}"/>
              </a:ext>
            </a:extLst>
          </p:cNvPr>
          <p:cNvPicPr>
            <a:picLocks noChangeAspect="1"/>
          </p:cNvPicPr>
          <p:nvPr/>
        </p:nvPicPr>
        <p:blipFill>
          <a:blip r:embed="rId4"/>
          <a:stretch>
            <a:fillRect/>
          </a:stretch>
        </p:blipFill>
        <p:spPr>
          <a:xfrm>
            <a:off x="0" y="1151468"/>
            <a:ext cx="5994400" cy="5706532"/>
          </a:xfrm>
          <a:prstGeom prst="rect">
            <a:avLst/>
          </a:prstGeom>
        </p:spPr>
      </p:pic>
      <p:pic>
        <p:nvPicPr>
          <p:cNvPr id="6" name="Picture 5">
            <a:extLst>
              <a:ext uri="{FF2B5EF4-FFF2-40B4-BE49-F238E27FC236}">
                <a16:creationId xmlns:a16="http://schemas.microsoft.com/office/drawing/2014/main" id="{9DF372C3-DC6A-244A-B8AC-3DF2AC2893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87733" y="2342902"/>
            <a:ext cx="4275671" cy="1862409"/>
          </a:xfrm>
          <a:prstGeom prst="rect">
            <a:avLst/>
          </a:prstGeom>
        </p:spPr>
      </p:pic>
      <p:sp>
        <p:nvSpPr>
          <p:cNvPr id="7" name="TextBox 6">
            <a:extLst>
              <a:ext uri="{FF2B5EF4-FFF2-40B4-BE49-F238E27FC236}">
                <a16:creationId xmlns:a16="http://schemas.microsoft.com/office/drawing/2014/main" id="{5D515A60-C1AD-3F46-9B4B-645CCFDBA863}"/>
              </a:ext>
            </a:extLst>
          </p:cNvPr>
          <p:cNvSpPr txBox="1"/>
          <p:nvPr/>
        </p:nvSpPr>
        <p:spPr>
          <a:xfrm>
            <a:off x="10555107" y="4289777"/>
            <a:ext cx="1364476" cy="369332"/>
          </a:xfrm>
          <a:prstGeom prst="rect">
            <a:avLst/>
          </a:prstGeom>
          <a:noFill/>
        </p:spPr>
        <p:txBody>
          <a:bodyPr wrap="none" rtlCol="0">
            <a:spAutoFit/>
          </a:bodyPr>
          <a:lstStyle/>
          <a:p>
            <a:r>
              <a:rPr lang="en-US" b="1" dirty="0"/>
              <a:t>Victor Lustig</a:t>
            </a:r>
          </a:p>
        </p:txBody>
      </p:sp>
      <p:sp>
        <p:nvSpPr>
          <p:cNvPr id="8" name="Diagonal Stripe 7">
            <a:extLst>
              <a:ext uri="{FF2B5EF4-FFF2-40B4-BE49-F238E27FC236}">
                <a16:creationId xmlns:a16="http://schemas.microsoft.com/office/drawing/2014/main" id="{DEE5EBE1-8167-C44E-86CD-67F3E8AF0C81}"/>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68EBADF2-93D6-B245-B093-9B25E9C4535B}"/>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
        <p:nvSpPr>
          <p:cNvPr id="10" name="Title 42">
            <a:extLst>
              <a:ext uri="{FF2B5EF4-FFF2-40B4-BE49-F238E27FC236}">
                <a16:creationId xmlns:a16="http://schemas.microsoft.com/office/drawing/2014/main" id="{6EE59E81-061A-6E42-993C-A68C9765EE02}"/>
              </a:ext>
            </a:extLst>
          </p:cNvPr>
          <p:cNvSpPr>
            <a:spLocks noGrp="1"/>
          </p:cNvSpPr>
          <p:nvPr>
            <p:ph type="title"/>
          </p:nvPr>
        </p:nvSpPr>
        <p:spPr>
          <a:xfrm>
            <a:off x="0" y="15478"/>
            <a:ext cx="12192000" cy="1143000"/>
          </a:xfrm>
        </p:spPr>
        <p:txBody>
          <a:bodyPr>
            <a:normAutofit/>
          </a:bodyPr>
          <a:lstStyle/>
          <a:p>
            <a:pPr algn="ctr"/>
            <a:r>
              <a:rPr lang="en-US" sz="3200" b="1" dirty="0">
                <a:latin typeface="+mn-lt"/>
              </a:rPr>
              <a:t>      Understanding the Hack: Early Scams and Social Engineering</a:t>
            </a:r>
          </a:p>
        </p:txBody>
      </p:sp>
    </p:spTree>
    <p:extLst>
      <p:ext uri="{BB962C8B-B14F-4D97-AF65-F5344CB8AC3E}">
        <p14:creationId xmlns:p14="http://schemas.microsoft.com/office/powerpoint/2010/main" val="144607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877B67-6DB4-3F4F-9368-8CEEFD3A176B}"/>
              </a:ext>
            </a:extLst>
          </p:cNvPr>
          <p:cNvPicPr>
            <a:picLocks noChangeAspect="1"/>
          </p:cNvPicPr>
          <p:nvPr/>
        </p:nvPicPr>
        <p:blipFill rotWithShape="1">
          <a:blip r:embed="rId2"/>
          <a:srcRect t="26848" b="28921"/>
          <a:stretch/>
        </p:blipFill>
        <p:spPr>
          <a:xfrm>
            <a:off x="-2" y="-16081"/>
            <a:ext cx="12192001" cy="6885030"/>
          </a:xfrm>
          <a:prstGeom prst="rect">
            <a:avLst/>
          </a:prstGeom>
        </p:spPr>
      </p:pic>
      <p:sp>
        <p:nvSpPr>
          <p:cNvPr id="3" name="Diagonal Stripe 2">
            <a:extLst>
              <a:ext uri="{FF2B5EF4-FFF2-40B4-BE49-F238E27FC236}">
                <a16:creationId xmlns:a16="http://schemas.microsoft.com/office/drawing/2014/main" id="{4C86F598-715D-5B48-8926-3BC3534B0D89}"/>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898E12A4-FDB3-4644-9E3A-63C5851AD9C8}"/>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3501193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379FA0-BDAC-4443-90E9-0ED1218B8A3C}"/>
              </a:ext>
            </a:extLst>
          </p:cNvPr>
          <p:cNvPicPr>
            <a:picLocks noChangeAspect="1"/>
          </p:cNvPicPr>
          <p:nvPr/>
        </p:nvPicPr>
        <p:blipFill rotWithShape="1">
          <a:blip r:embed="rId3"/>
          <a:srcRect t="12181"/>
          <a:stretch/>
        </p:blipFill>
        <p:spPr>
          <a:xfrm>
            <a:off x="0" y="1174044"/>
            <a:ext cx="12192000" cy="5683956"/>
          </a:xfrm>
          <a:prstGeom prst="rect">
            <a:avLst/>
          </a:prstGeom>
        </p:spPr>
      </p:pic>
      <p:pic>
        <p:nvPicPr>
          <p:cNvPr id="7" name="Picture 6">
            <a:extLst>
              <a:ext uri="{FF2B5EF4-FFF2-40B4-BE49-F238E27FC236}">
                <a16:creationId xmlns:a16="http://schemas.microsoft.com/office/drawing/2014/main" id="{798F1BDF-1AE0-8442-8247-053244D01A75}"/>
              </a:ext>
            </a:extLst>
          </p:cNvPr>
          <p:cNvPicPr>
            <a:picLocks noChangeAspect="1"/>
          </p:cNvPicPr>
          <p:nvPr/>
        </p:nvPicPr>
        <p:blipFill>
          <a:blip r:embed="rId4"/>
          <a:stretch>
            <a:fillRect/>
          </a:stretch>
        </p:blipFill>
        <p:spPr>
          <a:xfrm>
            <a:off x="9652000" y="3467100"/>
            <a:ext cx="2540000" cy="3390900"/>
          </a:xfrm>
          <a:prstGeom prst="rect">
            <a:avLst/>
          </a:prstGeom>
        </p:spPr>
      </p:pic>
      <p:sp>
        <p:nvSpPr>
          <p:cNvPr id="8" name="TextBox 7">
            <a:extLst>
              <a:ext uri="{FF2B5EF4-FFF2-40B4-BE49-F238E27FC236}">
                <a16:creationId xmlns:a16="http://schemas.microsoft.com/office/drawing/2014/main" id="{0962CCED-CCEB-C74E-ADEA-61B22440B795}"/>
              </a:ext>
            </a:extLst>
          </p:cNvPr>
          <p:cNvSpPr txBox="1"/>
          <p:nvPr/>
        </p:nvSpPr>
        <p:spPr>
          <a:xfrm>
            <a:off x="9697155" y="2788356"/>
            <a:ext cx="937564" cy="646331"/>
          </a:xfrm>
          <a:prstGeom prst="rect">
            <a:avLst/>
          </a:prstGeom>
          <a:noFill/>
        </p:spPr>
        <p:txBody>
          <a:bodyPr wrap="none" rtlCol="0">
            <a:spAutoFit/>
          </a:bodyPr>
          <a:lstStyle/>
          <a:p>
            <a:r>
              <a:rPr lang="en-US" b="1" dirty="0"/>
              <a:t>Kevin</a:t>
            </a:r>
          </a:p>
          <a:p>
            <a:r>
              <a:rPr lang="en-US" b="1" dirty="0"/>
              <a:t>Poulsen</a:t>
            </a:r>
          </a:p>
        </p:txBody>
      </p:sp>
      <p:pic>
        <p:nvPicPr>
          <p:cNvPr id="9" name="Picture 8">
            <a:extLst>
              <a:ext uri="{FF2B5EF4-FFF2-40B4-BE49-F238E27FC236}">
                <a16:creationId xmlns:a16="http://schemas.microsoft.com/office/drawing/2014/main" id="{0C69DC3B-983A-C54F-A875-679D5096CF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24124" y="1157820"/>
            <a:ext cx="2831254" cy="2211917"/>
          </a:xfrm>
          <a:prstGeom prst="rect">
            <a:avLst/>
          </a:prstGeom>
        </p:spPr>
      </p:pic>
      <p:sp>
        <p:nvSpPr>
          <p:cNvPr id="6" name="Diagonal Stripe 5">
            <a:extLst>
              <a:ext uri="{FF2B5EF4-FFF2-40B4-BE49-F238E27FC236}">
                <a16:creationId xmlns:a16="http://schemas.microsoft.com/office/drawing/2014/main" id="{B29FD30B-8950-974E-A9AA-C510CDBF7AEA}"/>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45EB045C-0FE4-8244-94C2-3BABE4C17AA3}"/>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
        <p:nvSpPr>
          <p:cNvPr id="11" name="Title 42">
            <a:extLst>
              <a:ext uri="{FF2B5EF4-FFF2-40B4-BE49-F238E27FC236}">
                <a16:creationId xmlns:a16="http://schemas.microsoft.com/office/drawing/2014/main" id="{AC701F0E-6FCD-6A47-A6D4-D1DD6F6D2C3E}"/>
              </a:ext>
            </a:extLst>
          </p:cNvPr>
          <p:cNvSpPr>
            <a:spLocks noGrp="1"/>
          </p:cNvSpPr>
          <p:nvPr>
            <p:ph type="title"/>
          </p:nvPr>
        </p:nvSpPr>
        <p:spPr>
          <a:xfrm>
            <a:off x="0" y="15478"/>
            <a:ext cx="12192000" cy="1143000"/>
          </a:xfrm>
        </p:spPr>
        <p:txBody>
          <a:bodyPr>
            <a:normAutofit/>
          </a:bodyPr>
          <a:lstStyle/>
          <a:p>
            <a:pPr algn="ctr"/>
            <a:r>
              <a:rPr lang="en-US" sz="3200" b="1" dirty="0">
                <a:latin typeface="+mn-lt"/>
              </a:rPr>
              <a:t>       Understanding the Hack: Unauthorized Infrastructure Access</a:t>
            </a:r>
          </a:p>
        </p:txBody>
      </p:sp>
    </p:spTree>
    <p:extLst>
      <p:ext uri="{BB962C8B-B14F-4D97-AF65-F5344CB8AC3E}">
        <p14:creationId xmlns:p14="http://schemas.microsoft.com/office/powerpoint/2010/main" val="3806388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83FEFB-BAD6-3D44-9B42-F73434A47E4E}"/>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70711AA-FD90-7F45-92A4-7AC59A9C005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4026" r="-1598" b="-467"/>
          <a:stretch/>
        </p:blipFill>
        <p:spPr>
          <a:xfrm>
            <a:off x="4830183" y="30052"/>
            <a:ext cx="7455049" cy="5746808"/>
          </a:xfrm>
          <a:prstGeom prst="rect">
            <a:avLst/>
          </a:prstGeom>
        </p:spPr>
      </p:pic>
      <p:pic>
        <p:nvPicPr>
          <p:cNvPr id="6" name="Picture 5">
            <a:extLst>
              <a:ext uri="{FF2B5EF4-FFF2-40B4-BE49-F238E27FC236}">
                <a16:creationId xmlns:a16="http://schemas.microsoft.com/office/drawing/2014/main" id="{4473031E-89A8-2746-9BE5-3D0CBC7880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55176" y="785312"/>
            <a:ext cx="4906866" cy="3861995"/>
          </a:xfrm>
          <a:prstGeom prst="rect">
            <a:avLst/>
          </a:prstGeom>
        </p:spPr>
      </p:pic>
      <p:pic>
        <p:nvPicPr>
          <p:cNvPr id="9" name="Picture 8">
            <a:extLst>
              <a:ext uri="{FF2B5EF4-FFF2-40B4-BE49-F238E27FC236}">
                <a16:creationId xmlns:a16="http://schemas.microsoft.com/office/drawing/2014/main" id="{429A525D-75E6-F040-B6E4-03C514E935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4937760" cy="6858000"/>
          </a:xfrm>
          <a:prstGeom prst="rect">
            <a:avLst/>
          </a:prstGeom>
        </p:spPr>
      </p:pic>
      <p:sp>
        <p:nvSpPr>
          <p:cNvPr id="2" name="TextBox 1">
            <a:extLst>
              <a:ext uri="{FF2B5EF4-FFF2-40B4-BE49-F238E27FC236}">
                <a16:creationId xmlns:a16="http://schemas.microsoft.com/office/drawing/2014/main" id="{D7803A91-3A0E-8249-B443-A615BB6453A3}"/>
              </a:ext>
            </a:extLst>
          </p:cNvPr>
          <p:cNvSpPr txBox="1"/>
          <p:nvPr/>
        </p:nvSpPr>
        <p:spPr>
          <a:xfrm>
            <a:off x="5626249" y="5948980"/>
            <a:ext cx="5761962" cy="584775"/>
          </a:xfrm>
          <a:prstGeom prst="rect">
            <a:avLst/>
          </a:prstGeom>
          <a:noFill/>
        </p:spPr>
        <p:txBody>
          <a:bodyPr wrap="none" rtlCol="0">
            <a:spAutoFit/>
          </a:bodyPr>
          <a:lstStyle/>
          <a:p>
            <a:r>
              <a:rPr lang="en-US" sz="3200" dirty="0">
                <a:solidFill>
                  <a:schemeClr val="bg1"/>
                </a:solidFill>
              </a:rPr>
              <a:t>Scrambled Picture for Non-Payers</a:t>
            </a:r>
          </a:p>
        </p:txBody>
      </p:sp>
      <p:sp>
        <p:nvSpPr>
          <p:cNvPr id="7" name="Diagonal Stripe 6">
            <a:extLst>
              <a:ext uri="{FF2B5EF4-FFF2-40B4-BE49-F238E27FC236}">
                <a16:creationId xmlns:a16="http://schemas.microsoft.com/office/drawing/2014/main" id="{8D839A87-88AC-0E49-ADF3-12234F02C4F6}"/>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FB912667-BC1E-864C-9B47-3918BFA4A621}"/>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4071313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B30009-22DD-BE4C-B0E6-EBCF1A1EF675}"/>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extBox 5">
            <a:extLst>
              <a:ext uri="{FF2B5EF4-FFF2-40B4-BE49-F238E27FC236}">
                <a16:creationId xmlns:a16="http://schemas.microsoft.com/office/drawing/2014/main" id="{2CDE936C-7D08-8645-BE8B-19BB1226C3DE}"/>
              </a:ext>
            </a:extLst>
          </p:cNvPr>
          <p:cNvSpPr txBox="1"/>
          <p:nvPr/>
        </p:nvSpPr>
        <p:spPr>
          <a:xfrm>
            <a:off x="832583" y="1726667"/>
            <a:ext cx="10828706" cy="3416320"/>
          </a:xfrm>
          <a:prstGeom prst="rect">
            <a:avLst/>
          </a:prstGeom>
          <a:noFill/>
        </p:spPr>
        <p:txBody>
          <a:bodyPr wrap="square" rtlCol="0">
            <a:spAutoFit/>
          </a:bodyPr>
          <a:lstStyle/>
          <a:p>
            <a:r>
              <a:rPr lang="en-US" sz="2400" dirty="0">
                <a:solidFill>
                  <a:schemeClr val="bg1"/>
                </a:solidFill>
              </a:rPr>
              <a:t>Continental Cablevision of Hartford broadcast a special offer of a free T-shirt during last fall's Holyfield/Bowe fight (14 Nov 92). Unlike most pay-per-view broadcasting, this one did not show up through legitimate decoders. The ad and its 800 number only showed up when watched through illegal decoders. 140 freeloaders called the 800 number within minutes of the ad’s broadcast.  Continental sent the T-shirts by certified, return receipt mail, and then sent them a follow-up letter reminding them of the federal law (fines up to $10,000) and demanding a $2000 fine.  </a:t>
            </a:r>
          </a:p>
          <a:p>
            <a:r>
              <a:rPr lang="en-US" sz="2400" dirty="0">
                <a:solidFill>
                  <a:schemeClr val="bg1"/>
                </a:solidFill>
              </a:rPr>
              <a:t>[Chicago Tribune, 3 Feb 1993]</a:t>
            </a:r>
          </a:p>
          <a:p>
            <a:endParaRPr lang="en-US" sz="2400" dirty="0">
              <a:solidFill>
                <a:schemeClr val="bg1"/>
              </a:solidFill>
            </a:endParaRPr>
          </a:p>
        </p:txBody>
      </p:sp>
      <p:sp>
        <p:nvSpPr>
          <p:cNvPr id="5" name="Diagonal Stripe 4">
            <a:extLst>
              <a:ext uri="{FF2B5EF4-FFF2-40B4-BE49-F238E27FC236}">
                <a16:creationId xmlns:a16="http://schemas.microsoft.com/office/drawing/2014/main" id="{445D5A98-B434-B94B-A0E8-01614EC83959}"/>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5628B2AB-B4EC-E741-B0C0-752FAEA6E90D}"/>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3860761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65680F6-A2A0-644E-87D5-37F844C3434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4026" r="-1598" b="-6549"/>
          <a:stretch/>
        </p:blipFill>
        <p:spPr>
          <a:xfrm>
            <a:off x="4830183" y="11"/>
            <a:ext cx="7455049" cy="6081308"/>
          </a:xfrm>
          <a:prstGeom prst="rect">
            <a:avLst/>
          </a:prstGeom>
        </p:spPr>
      </p:pic>
      <p:sp>
        <p:nvSpPr>
          <p:cNvPr id="11" name="Rectangle 10">
            <a:extLst>
              <a:ext uri="{FF2B5EF4-FFF2-40B4-BE49-F238E27FC236}">
                <a16:creationId xmlns:a16="http://schemas.microsoft.com/office/drawing/2014/main" id="{47B18A6D-69F4-2345-ADC6-162DDDA9C1B2}"/>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105EB07-A4A5-0547-B517-DDB5564D681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4026" r="-1598" b="-76"/>
          <a:stretch/>
        </p:blipFill>
        <p:spPr>
          <a:xfrm>
            <a:off x="4830183" y="30059"/>
            <a:ext cx="7455049" cy="5725293"/>
          </a:xfrm>
          <a:prstGeom prst="rect">
            <a:avLst/>
          </a:prstGeom>
        </p:spPr>
      </p:pic>
      <p:pic>
        <p:nvPicPr>
          <p:cNvPr id="9" name="Picture 8">
            <a:extLst>
              <a:ext uri="{FF2B5EF4-FFF2-40B4-BE49-F238E27FC236}">
                <a16:creationId xmlns:a16="http://schemas.microsoft.com/office/drawing/2014/main" id="{AD708BED-8C3D-A546-9514-FACF468BC3D8}"/>
              </a:ext>
            </a:extLst>
          </p:cNvPr>
          <p:cNvPicPr>
            <a:picLocks noChangeAspect="1"/>
          </p:cNvPicPr>
          <p:nvPr/>
        </p:nvPicPr>
        <p:blipFill>
          <a:blip r:embed="rId3"/>
          <a:stretch>
            <a:fillRect/>
          </a:stretch>
        </p:blipFill>
        <p:spPr>
          <a:xfrm>
            <a:off x="6030391" y="821111"/>
            <a:ext cx="5039228" cy="3779422"/>
          </a:xfrm>
          <a:prstGeom prst="rect">
            <a:avLst/>
          </a:prstGeom>
        </p:spPr>
      </p:pic>
      <p:sp>
        <p:nvSpPr>
          <p:cNvPr id="10" name="TextBox 9">
            <a:extLst>
              <a:ext uri="{FF2B5EF4-FFF2-40B4-BE49-F238E27FC236}">
                <a16:creationId xmlns:a16="http://schemas.microsoft.com/office/drawing/2014/main" id="{D84ED629-B23E-6A47-A99F-C35A8CAB224C}"/>
              </a:ext>
            </a:extLst>
          </p:cNvPr>
          <p:cNvSpPr txBox="1"/>
          <p:nvPr/>
        </p:nvSpPr>
        <p:spPr>
          <a:xfrm>
            <a:off x="6122566" y="4258181"/>
            <a:ext cx="4856138" cy="369332"/>
          </a:xfrm>
          <a:prstGeom prst="rect">
            <a:avLst/>
          </a:prstGeom>
          <a:noFill/>
        </p:spPr>
        <p:txBody>
          <a:bodyPr wrap="none" rtlCol="0">
            <a:spAutoFit/>
          </a:bodyPr>
          <a:lstStyle/>
          <a:p>
            <a:r>
              <a:rPr lang="en-US" dirty="0">
                <a:solidFill>
                  <a:schemeClr val="bg1"/>
                </a:solidFill>
              </a:rPr>
              <a:t>To receive your free tee-shirt, please contact us at</a:t>
            </a:r>
          </a:p>
        </p:txBody>
      </p:sp>
      <p:pic>
        <p:nvPicPr>
          <p:cNvPr id="18" name="Picture 17">
            <a:extLst>
              <a:ext uri="{FF2B5EF4-FFF2-40B4-BE49-F238E27FC236}">
                <a16:creationId xmlns:a16="http://schemas.microsoft.com/office/drawing/2014/main" id="{4E5EE843-A805-0942-8FB5-295FC44827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0755"/>
            <a:ext cx="4937760" cy="6858000"/>
          </a:xfrm>
          <a:prstGeom prst="rect">
            <a:avLst/>
          </a:prstGeom>
        </p:spPr>
      </p:pic>
      <p:sp>
        <p:nvSpPr>
          <p:cNvPr id="19" name="TextBox 18">
            <a:extLst>
              <a:ext uri="{FF2B5EF4-FFF2-40B4-BE49-F238E27FC236}">
                <a16:creationId xmlns:a16="http://schemas.microsoft.com/office/drawing/2014/main" id="{9A8D5814-B617-7A4E-9FC3-584AB99C4E32}"/>
              </a:ext>
            </a:extLst>
          </p:cNvPr>
          <p:cNvSpPr txBox="1"/>
          <p:nvPr/>
        </p:nvSpPr>
        <p:spPr>
          <a:xfrm>
            <a:off x="6013526" y="5948980"/>
            <a:ext cx="5337615" cy="584775"/>
          </a:xfrm>
          <a:prstGeom prst="rect">
            <a:avLst/>
          </a:prstGeom>
          <a:noFill/>
        </p:spPr>
        <p:txBody>
          <a:bodyPr wrap="none" rtlCol="0">
            <a:spAutoFit/>
          </a:bodyPr>
          <a:lstStyle/>
          <a:p>
            <a:r>
              <a:rPr lang="en-US" sz="3200" dirty="0">
                <a:solidFill>
                  <a:schemeClr val="bg1"/>
                </a:solidFill>
              </a:rPr>
              <a:t>Fake Enticement for Fraudsters</a:t>
            </a:r>
          </a:p>
        </p:txBody>
      </p:sp>
      <p:sp>
        <p:nvSpPr>
          <p:cNvPr id="12" name="Diagonal Stripe 11">
            <a:extLst>
              <a:ext uri="{FF2B5EF4-FFF2-40B4-BE49-F238E27FC236}">
                <a16:creationId xmlns:a16="http://schemas.microsoft.com/office/drawing/2014/main" id="{AB88D593-FC54-344E-9EE6-1825EF5A96FF}"/>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EF0DAE6F-D783-574A-9B55-F516F9817D9A}"/>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505959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7616"/>
          <a:stretch/>
        </p:blipFill>
        <p:spPr>
          <a:xfrm>
            <a:off x="0" y="0"/>
            <a:ext cx="12192000" cy="4975588"/>
          </a:xfrm>
          <a:prstGeom prst="rect">
            <a:avLst/>
          </a:prstGeom>
        </p:spPr>
      </p:pic>
      <p:sp>
        <p:nvSpPr>
          <p:cNvPr id="6" name="TextBox 5"/>
          <p:cNvSpPr txBox="1"/>
          <p:nvPr/>
        </p:nvSpPr>
        <p:spPr>
          <a:xfrm>
            <a:off x="1600200" y="5130224"/>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40 Million Credit Cards Stolen from Target</a:t>
            </a:r>
          </a:p>
        </p:txBody>
      </p:sp>
      <p:sp>
        <p:nvSpPr>
          <p:cNvPr id="7" name="TextBox 6"/>
          <p:cNvSpPr txBox="1"/>
          <p:nvPr/>
        </p:nvSpPr>
        <p:spPr>
          <a:xfrm>
            <a:off x="2244950" y="5715000"/>
            <a:ext cx="7710701"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Hacked third-party vendor access unnoticed from 12/2/13 to 1/16/14</a:t>
            </a:r>
          </a:p>
          <a:p>
            <a:pPr marL="285750" indent="-285750">
              <a:buFont typeface="Arial"/>
              <a:buChar char="•"/>
            </a:pPr>
            <a:r>
              <a:rPr lang="en-US" sz="2000" dirty="0">
                <a:latin typeface="Calibri" panose="020F0502020204030204" pitchFamily="34" charset="0"/>
                <a:cs typeface="Calibri" panose="020F0502020204030204" pitchFamily="34" charset="0"/>
              </a:rPr>
              <a:t>CEO and CIO of Target apologized and resigned </a:t>
            </a:r>
          </a:p>
          <a:p>
            <a:pPr marL="285750" indent="-285750">
              <a:buFont typeface="Arial"/>
              <a:buChar char="•"/>
            </a:pPr>
            <a:r>
              <a:rPr lang="en-US" sz="2000" dirty="0">
                <a:latin typeface="Calibri" panose="020F0502020204030204" pitchFamily="34" charset="0"/>
                <a:cs typeface="Calibri" panose="020F0502020204030204" pitchFamily="34" charset="0"/>
              </a:rPr>
              <a:t>Remediation/legal costs: $162M (Target) and $200M (Banks)</a:t>
            </a:r>
          </a:p>
        </p:txBody>
      </p:sp>
      <p:sp>
        <p:nvSpPr>
          <p:cNvPr id="8" name="Diagonal Stripe 7"/>
          <p:cNvSpPr/>
          <p:nvPr/>
        </p:nvSpPr>
        <p:spPr>
          <a:xfrm>
            <a:off x="-9409"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9" name="TextBox 8"/>
          <p:cNvSpPr txBox="1"/>
          <p:nvPr/>
        </p:nvSpPr>
        <p:spPr>
          <a:xfrm rot="18825901">
            <a:off x="36136" y="634939"/>
            <a:ext cx="1669047"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Jan 2014</a:t>
            </a:r>
          </a:p>
        </p:txBody>
      </p:sp>
    </p:spTree>
    <p:extLst>
      <p:ext uri="{BB962C8B-B14F-4D97-AF65-F5344CB8AC3E}">
        <p14:creationId xmlns:p14="http://schemas.microsoft.com/office/powerpoint/2010/main" val="789640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27655" y="5130224"/>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145 Million eBay Users Hacked</a:t>
            </a:r>
          </a:p>
        </p:txBody>
      </p:sp>
      <p:sp>
        <p:nvSpPr>
          <p:cNvPr id="7" name="TextBox 6"/>
          <p:cNvSpPr txBox="1"/>
          <p:nvPr/>
        </p:nvSpPr>
        <p:spPr>
          <a:xfrm>
            <a:off x="2286000" y="5689937"/>
            <a:ext cx="7608814"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Compromised name, encrypted password, email, home address, etc.</a:t>
            </a:r>
          </a:p>
          <a:p>
            <a:pPr marL="285750" indent="-285750">
              <a:buFont typeface="Arial"/>
              <a:buChar char="•"/>
            </a:pPr>
            <a:r>
              <a:rPr lang="en-US" sz="2000" dirty="0">
                <a:latin typeface="Calibri" panose="020F0502020204030204" pitchFamily="34" charset="0"/>
                <a:cs typeface="Calibri" panose="020F0502020204030204" pitchFamily="34" charset="0"/>
              </a:rPr>
              <a:t>Companywide password reset function was used in the attack. </a:t>
            </a:r>
          </a:p>
          <a:p>
            <a:pPr marL="285750" indent="-285750">
              <a:buFont typeface="Arial"/>
              <a:buChar char="•"/>
            </a:pPr>
            <a:r>
              <a:rPr lang="en-US" sz="2000" dirty="0">
                <a:latin typeface="Calibri" panose="020F0502020204030204" pitchFamily="34" charset="0"/>
                <a:cs typeface="Calibri" panose="020F0502020204030204" pitchFamily="34" charset="0"/>
              </a:rPr>
              <a:t>“The focus is on recovery,” CEO John Donahoe.</a:t>
            </a:r>
          </a:p>
        </p:txBody>
      </p:sp>
      <p:pic>
        <p:nvPicPr>
          <p:cNvPr id="2" name="Picture 1"/>
          <p:cNvPicPr>
            <a:picLocks noChangeAspect="1"/>
          </p:cNvPicPr>
          <p:nvPr/>
        </p:nvPicPr>
        <p:blipFill rotWithShape="1">
          <a:blip r:embed="rId2"/>
          <a:srcRect t="14980" b="19382"/>
          <a:stretch/>
        </p:blipFill>
        <p:spPr>
          <a:xfrm>
            <a:off x="0" y="0"/>
            <a:ext cx="12192000" cy="4953000"/>
          </a:xfrm>
          <a:prstGeom prst="rect">
            <a:avLst/>
          </a:prstGeom>
        </p:spPr>
      </p:pic>
      <p:sp>
        <p:nvSpPr>
          <p:cNvPr id="9" name="Diagonal Stripe 8"/>
          <p:cNvSpPr/>
          <p:nvPr/>
        </p:nvSpPr>
        <p:spPr>
          <a:xfrm>
            <a:off x="-9409"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10" name="TextBox 9"/>
          <p:cNvSpPr txBox="1"/>
          <p:nvPr/>
        </p:nvSpPr>
        <p:spPr>
          <a:xfrm rot="18825901">
            <a:off x="-82487" y="634939"/>
            <a:ext cx="190629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May 2014</a:t>
            </a:r>
          </a:p>
        </p:txBody>
      </p:sp>
    </p:spTree>
    <p:extLst>
      <p:ext uri="{BB962C8B-B14F-4D97-AF65-F5344CB8AC3E}">
        <p14:creationId xmlns:p14="http://schemas.microsoft.com/office/powerpoint/2010/main" val="3881270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3388" b="8909"/>
          <a:stretch/>
        </p:blipFill>
        <p:spPr>
          <a:xfrm>
            <a:off x="0" y="0"/>
            <a:ext cx="12192000" cy="4966855"/>
          </a:xfrm>
          <a:prstGeom prst="rect">
            <a:avLst/>
          </a:prstGeom>
        </p:spPr>
      </p:pic>
      <p:sp>
        <p:nvSpPr>
          <p:cNvPr id="10" name="TextBox 9"/>
          <p:cNvSpPr txBox="1"/>
          <p:nvPr/>
        </p:nvSpPr>
        <p:spPr>
          <a:xfrm>
            <a:off x="1600200" y="5105400"/>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Five Month Undetected Attack at Home Depot </a:t>
            </a:r>
          </a:p>
        </p:txBody>
      </p:sp>
      <p:sp>
        <p:nvSpPr>
          <p:cNvPr id="6" name="TextBox 5"/>
          <p:cNvSpPr txBox="1"/>
          <p:nvPr/>
        </p:nvSpPr>
        <p:spPr>
          <a:xfrm>
            <a:off x="2209800" y="5715000"/>
            <a:ext cx="7818038"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Compromised 56 million customer payment cards</a:t>
            </a:r>
          </a:p>
          <a:p>
            <a:pPr marL="285750" indent="-285750">
              <a:buFont typeface="Arial"/>
              <a:buChar char="•"/>
            </a:pPr>
            <a:r>
              <a:rPr lang="en-US" sz="2000" dirty="0">
                <a:latin typeface="Calibri" panose="020F0502020204030204" pitchFamily="34" charset="0"/>
                <a:cs typeface="Calibri" panose="020F0502020204030204" pitchFamily="34" charset="0"/>
              </a:rPr>
              <a:t>CEO apologized publicly after the cyber attack </a:t>
            </a:r>
          </a:p>
          <a:p>
            <a:pPr marL="285750" indent="-285750">
              <a:buFont typeface="Arial"/>
              <a:buChar char="•"/>
            </a:pPr>
            <a:r>
              <a:rPr lang="en-US" sz="2000" dirty="0">
                <a:latin typeface="Calibri" panose="020F0502020204030204" pitchFamily="34" charset="0"/>
                <a:cs typeface="Calibri" panose="020F0502020204030204" pitchFamily="34" charset="0"/>
              </a:rPr>
              <a:t>Famous security budget retort from ex-employee: “We sell hammers.” </a:t>
            </a:r>
          </a:p>
        </p:txBody>
      </p:sp>
      <p:sp>
        <p:nvSpPr>
          <p:cNvPr id="7" name="Diagonal Stripe 6"/>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8" name="TextBox 7"/>
          <p:cNvSpPr txBox="1"/>
          <p:nvPr/>
        </p:nvSpPr>
        <p:spPr>
          <a:xfrm rot="18825901">
            <a:off x="-56147" y="634938"/>
            <a:ext cx="1872428" cy="584776"/>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Sept 2014</a:t>
            </a:r>
          </a:p>
        </p:txBody>
      </p:sp>
    </p:spTree>
    <p:extLst>
      <p:ext uri="{BB962C8B-B14F-4D97-AF65-F5344CB8AC3E}">
        <p14:creationId xmlns:p14="http://schemas.microsoft.com/office/powerpoint/2010/main" val="398203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8031" b="8061"/>
          <a:stretch/>
        </p:blipFill>
        <p:spPr>
          <a:xfrm>
            <a:off x="0" y="-27709"/>
            <a:ext cx="12192000" cy="4980709"/>
          </a:xfrm>
          <a:prstGeom prst="rect">
            <a:avLst/>
          </a:prstGeom>
        </p:spPr>
      </p:pic>
      <p:sp>
        <p:nvSpPr>
          <p:cNvPr id="6" name="TextBox 5"/>
          <p:cNvSpPr txBox="1"/>
          <p:nvPr/>
        </p:nvSpPr>
        <p:spPr>
          <a:xfrm>
            <a:off x="1627655" y="5105400"/>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76 Million Households Hit by JPMC Breach</a:t>
            </a:r>
          </a:p>
        </p:txBody>
      </p:sp>
      <p:sp>
        <p:nvSpPr>
          <p:cNvPr id="7" name="TextBox 6"/>
          <p:cNvSpPr txBox="1"/>
          <p:nvPr/>
        </p:nvSpPr>
        <p:spPr>
          <a:xfrm>
            <a:off x="2021314" y="5715000"/>
            <a:ext cx="8189486"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Customer contact information – name, email, address, and phone</a:t>
            </a:r>
          </a:p>
          <a:p>
            <a:pPr marL="285750" indent="-285750">
              <a:buFont typeface="Arial"/>
              <a:buChar char="•"/>
            </a:pPr>
            <a:r>
              <a:rPr lang="en-US" sz="2000" dirty="0">
                <a:latin typeface="Calibri" panose="020F0502020204030204" pitchFamily="34" charset="0"/>
                <a:cs typeface="Calibri" panose="020F0502020204030204" pitchFamily="34" charset="0"/>
              </a:rPr>
              <a:t>2014 attack blamed on Russian hackers by FBI </a:t>
            </a:r>
          </a:p>
          <a:p>
            <a:pPr marL="285750" indent="-285750">
              <a:buFont typeface="Arial"/>
              <a:buChar char="•"/>
            </a:pPr>
            <a:r>
              <a:rPr lang="en-US" sz="2000" dirty="0">
                <a:latin typeface="Calibri" panose="020F0502020204030204" pitchFamily="34" charset="0"/>
                <a:cs typeface="Calibri" panose="020F0502020204030204" pitchFamily="34" charset="0"/>
              </a:rPr>
              <a:t>CEO Jamie Dimon claims increasing JPMC Cyber Security budget to $250M</a:t>
            </a:r>
          </a:p>
        </p:txBody>
      </p:sp>
      <p:sp>
        <p:nvSpPr>
          <p:cNvPr id="9" name="Diagonal Stripe 8"/>
          <p:cNvSpPr/>
          <p:nvPr/>
        </p:nvSpPr>
        <p:spPr>
          <a:xfrm>
            <a:off x="0" y="0"/>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10" name="TextBox 9"/>
          <p:cNvSpPr txBox="1"/>
          <p:nvPr/>
        </p:nvSpPr>
        <p:spPr>
          <a:xfrm rot="18825901">
            <a:off x="-56148" y="634939"/>
            <a:ext cx="1872428" cy="584776"/>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Sept 2014</a:t>
            </a:r>
          </a:p>
        </p:txBody>
      </p:sp>
    </p:spTree>
    <p:extLst>
      <p:ext uri="{BB962C8B-B14F-4D97-AF65-F5344CB8AC3E}">
        <p14:creationId xmlns:p14="http://schemas.microsoft.com/office/powerpoint/2010/main" val="3758785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t="17245" b="7074"/>
          <a:stretch/>
        </p:blipFill>
        <p:spPr>
          <a:xfrm>
            <a:off x="0" y="0"/>
            <a:ext cx="12192000" cy="4953000"/>
          </a:xfrm>
          <a:prstGeom prst="rect">
            <a:avLst/>
          </a:prstGeom>
        </p:spPr>
      </p:pic>
      <p:sp>
        <p:nvSpPr>
          <p:cNvPr id="13" name="TextBox 12"/>
          <p:cNvSpPr txBox="1"/>
          <p:nvPr/>
        </p:nvSpPr>
        <p:spPr>
          <a:xfrm>
            <a:off x="1627655" y="5105400"/>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Sony Destructively Hacked by North Korea</a:t>
            </a:r>
          </a:p>
        </p:txBody>
      </p:sp>
      <p:sp>
        <p:nvSpPr>
          <p:cNvPr id="4" name="TextBox 3"/>
          <p:cNvSpPr txBox="1"/>
          <p:nvPr/>
        </p:nvSpPr>
        <p:spPr>
          <a:xfrm>
            <a:off x="2113661" y="5689937"/>
            <a:ext cx="7944739"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Destructive malware attack ruined Sony compute infrastructure</a:t>
            </a:r>
          </a:p>
          <a:p>
            <a:pPr marL="285750" indent="-285750">
              <a:buFont typeface="Arial"/>
              <a:buChar char="•"/>
            </a:pPr>
            <a:r>
              <a:rPr lang="en-US" sz="2000" dirty="0">
                <a:latin typeface="Calibri" panose="020F0502020204030204" pitchFamily="34" charset="0"/>
                <a:cs typeface="Calibri" panose="020F0502020204030204" pitchFamily="34" charset="0"/>
              </a:rPr>
              <a:t>Revealed corporate emails including racist remarks about Pres. Obama</a:t>
            </a:r>
          </a:p>
          <a:p>
            <a:pPr marL="285750" indent="-285750">
              <a:buFont typeface="Arial"/>
              <a:buChar char="•"/>
            </a:pPr>
            <a:r>
              <a:rPr lang="en-US" sz="2000" dirty="0">
                <a:latin typeface="Calibri" panose="020F0502020204030204" pitchFamily="34" charset="0"/>
                <a:cs typeface="Calibri" panose="020F0502020204030204" pitchFamily="34" charset="0"/>
              </a:rPr>
              <a:t>“It was an attack on our freedom of expression.” DHS Secretary Johnson</a:t>
            </a:r>
          </a:p>
        </p:txBody>
      </p:sp>
      <p:sp>
        <p:nvSpPr>
          <p:cNvPr id="6" name="Diagonal Stripe 5"/>
          <p:cNvSpPr/>
          <p:nvPr/>
        </p:nvSpPr>
        <p:spPr>
          <a:xfrm>
            <a:off x="0" y="0"/>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7" name="TextBox 6"/>
          <p:cNvSpPr txBox="1"/>
          <p:nvPr/>
        </p:nvSpPr>
        <p:spPr>
          <a:xfrm rot="18825901">
            <a:off x="-27393" y="634940"/>
            <a:ext cx="1814920"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Nov 2014</a:t>
            </a:r>
          </a:p>
        </p:txBody>
      </p:sp>
    </p:spTree>
    <p:extLst>
      <p:ext uri="{BB962C8B-B14F-4D97-AF65-F5344CB8AC3E}">
        <p14:creationId xmlns:p14="http://schemas.microsoft.com/office/powerpoint/2010/main" val="3739392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1204" b="3331"/>
          <a:stretch/>
        </p:blipFill>
        <p:spPr>
          <a:xfrm>
            <a:off x="0" y="0"/>
            <a:ext cx="12192000" cy="4962422"/>
          </a:xfrm>
          <a:prstGeom prst="rect">
            <a:avLst/>
          </a:prstGeom>
          <a:ln>
            <a:solidFill>
              <a:schemeClr val="tx1"/>
            </a:solidFill>
          </a:ln>
        </p:spPr>
      </p:pic>
      <p:sp>
        <p:nvSpPr>
          <p:cNvPr id="11" name="TextBox 10"/>
          <p:cNvSpPr txBox="1"/>
          <p:nvPr/>
        </p:nvSpPr>
        <p:spPr>
          <a:xfrm>
            <a:off x="1627655" y="5130224"/>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80 Million Medical Records Stolen from Anthem</a:t>
            </a:r>
          </a:p>
        </p:txBody>
      </p:sp>
      <p:sp>
        <p:nvSpPr>
          <p:cNvPr id="5" name="TextBox 4"/>
          <p:cNvSpPr txBox="1"/>
          <p:nvPr/>
        </p:nvSpPr>
        <p:spPr>
          <a:xfrm>
            <a:off x="2286000" y="5715000"/>
            <a:ext cx="7630422"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Two month process to notify astonished customers</a:t>
            </a:r>
          </a:p>
          <a:p>
            <a:pPr marL="285750" indent="-285750">
              <a:buFont typeface="Arial"/>
              <a:buChar char="•"/>
            </a:pPr>
            <a:r>
              <a:rPr lang="en-US" sz="2000" dirty="0">
                <a:latin typeface="Calibri" panose="020F0502020204030204" pitchFamily="34" charset="0"/>
                <a:cs typeface="Calibri" panose="020F0502020204030204" pitchFamily="34" charset="0"/>
              </a:rPr>
              <a:t>Abnormal system behavior went unnoticed for several months </a:t>
            </a:r>
          </a:p>
          <a:p>
            <a:pPr marL="285750" indent="-285750">
              <a:buFont typeface="Arial"/>
              <a:buChar char="•"/>
            </a:pPr>
            <a:r>
              <a:rPr lang="en-US" sz="2000" dirty="0">
                <a:latin typeface="Calibri" panose="020F0502020204030204" pitchFamily="34" charset="0"/>
                <a:cs typeface="Calibri" panose="020F0502020204030204" pitchFamily="34" charset="0"/>
              </a:rPr>
              <a:t>“I want to personally apologize to each of you.” </a:t>
            </a:r>
            <a:r>
              <a:rPr lang="en-US" sz="2000" i="1" dirty="0">
                <a:latin typeface="Calibri" panose="020F0502020204030204" pitchFamily="34" charset="0"/>
                <a:cs typeface="Calibri" panose="020F0502020204030204" pitchFamily="34" charset="0"/>
              </a:rPr>
              <a:t>Joseph Swedish, CEO</a:t>
            </a:r>
            <a:r>
              <a:rPr lang="en-US" sz="2000" dirty="0">
                <a:latin typeface="Calibri" panose="020F0502020204030204" pitchFamily="34" charset="0"/>
                <a:cs typeface="Calibri" panose="020F0502020204030204" pitchFamily="34" charset="0"/>
              </a:rPr>
              <a:t> </a:t>
            </a:r>
          </a:p>
        </p:txBody>
      </p:sp>
      <p:sp>
        <p:nvSpPr>
          <p:cNvPr id="6" name="Diagonal Stripe 5"/>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9" name="TextBox 8"/>
          <p:cNvSpPr txBox="1"/>
          <p:nvPr/>
        </p:nvSpPr>
        <p:spPr>
          <a:xfrm rot="18825901">
            <a:off x="-4148" y="634939"/>
            <a:ext cx="1768433"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Feb 2015</a:t>
            </a:r>
          </a:p>
        </p:txBody>
      </p:sp>
    </p:spTree>
    <p:extLst>
      <p:ext uri="{BB962C8B-B14F-4D97-AF65-F5344CB8AC3E}">
        <p14:creationId xmlns:p14="http://schemas.microsoft.com/office/powerpoint/2010/main" val="1244118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40865B-EACA-C843-8D06-B8B9BA851F28}"/>
              </a:ext>
            </a:extLst>
          </p:cNvPr>
          <p:cNvPicPr>
            <a:picLocks noChangeAspect="1"/>
          </p:cNvPicPr>
          <p:nvPr/>
        </p:nvPicPr>
        <p:blipFill rotWithShape="1">
          <a:blip r:embed="rId2"/>
          <a:srcRect t="7953" b="47362"/>
          <a:stretch/>
        </p:blipFill>
        <p:spPr>
          <a:xfrm>
            <a:off x="0" y="1871"/>
            <a:ext cx="12192001" cy="6859839"/>
          </a:xfrm>
          <a:prstGeom prst="rect">
            <a:avLst/>
          </a:prstGeom>
        </p:spPr>
      </p:pic>
      <p:sp>
        <p:nvSpPr>
          <p:cNvPr id="3" name="Diagonal Stripe 2">
            <a:extLst>
              <a:ext uri="{FF2B5EF4-FFF2-40B4-BE49-F238E27FC236}">
                <a16:creationId xmlns:a16="http://schemas.microsoft.com/office/drawing/2014/main" id="{63056AC5-0911-694F-8117-937BC7CCCFFD}"/>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B1F813A8-B89D-594A-AF70-D8A45EFA2192}"/>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390054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709" t="2853" r="723" b="27085"/>
          <a:stretch/>
        </p:blipFill>
        <p:spPr>
          <a:xfrm>
            <a:off x="0" y="13989"/>
            <a:ext cx="12192000" cy="4939011"/>
          </a:xfrm>
          <a:prstGeom prst="rect">
            <a:avLst/>
          </a:prstGeom>
        </p:spPr>
      </p:pic>
      <p:sp>
        <p:nvSpPr>
          <p:cNvPr id="6" name="TextBox 5"/>
          <p:cNvSpPr txBox="1"/>
          <p:nvPr/>
        </p:nvSpPr>
        <p:spPr>
          <a:xfrm>
            <a:off x="1627655" y="5105400"/>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11 Million Premera Customer Insurance Records</a:t>
            </a:r>
          </a:p>
        </p:txBody>
      </p:sp>
      <p:sp>
        <p:nvSpPr>
          <p:cNvPr id="7" name="TextBox 6"/>
          <p:cNvSpPr txBox="1"/>
          <p:nvPr/>
        </p:nvSpPr>
        <p:spPr>
          <a:xfrm>
            <a:off x="2362200" y="5766137"/>
            <a:ext cx="7465570"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Thirty-eight class action law suits based on 2015 attack </a:t>
            </a:r>
          </a:p>
          <a:p>
            <a:pPr marL="285750" indent="-285750">
              <a:buFont typeface="Arial"/>
              <a:buChar char="•"/>
            </a:pPr>
            <a:r>
              <a:rPr lang="en-US" sz="2000" dirty="0">
                <a:latin typeface="Calibri" panose="020F0502020204030204" pitchFamily="34" charset="0"/>
                <a:cs typeface="Calibri" panose="020F0502020204030204" pitchFamily="34" charset="0"/>
              </a:rPr>
              <a:t>Name, birthdate, SSN, address, bank account info, claim info, etc.</a:t>
            </a:r>
          </a:p>
          <a:p>
            <a:pPr marL="285750" indent="-285750">
              <a:buFont typeface="Arial"/>
              <a:buChar char="•"/>
            </a:pPr>
            <a:r>
              <a:rPr lang="en-US" sz="2000" dirty="0">
                <a:latin typeface="Calibri" panose="020F0502020204030204" pitchFamily="34" charset="0"/>
                <a:cs typeface="Calibri" panose="020F0502020204030204" pitchFamily="34" charset="0"/>
              </a:rPr>
              <a:t>“Privacy of our members’ personal information remains a priority.” </a:t>
            </a:r>
          </a:p>
        </p:txBody>
      </p:sp>
      <p:sp>
        <p:nvSpPr>
          <p:cNvPr id="9" name="Diagonal Stripe 8"/>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10" name="TextBox 9"/>
          <p:cNvSpPr txBox="1"/>
          <p:nvPr/>
        </p:nvSpPr>
        <p:spPr>
          <a:xfrm rot="18825901">
            <a:off x="-58138" y="634939"/>
            <a:ext cx="187641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Mar 2015</a:t>
            </a:r>
          </a:p>
        </p:txBody>
      </p:sp>
    </p:spTree>
    <p:extLst>
      <p:ext uri="{BB962C8B-B14F-4D97-AF65-F5344CB8AC3E}">
        <p14:creationId xmlns:p14="http://schemas.microsoft.com/office/powerpoint/2010/main" val="394875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35338" b="8683"/>
          <a:stretch/>
        </p:blipFill>
        <p:spPr>
          <a:xfrm>
            <a:off x="0" y="0"/>
            <a:ext cx="12219170" cy="4953000"/>
          </a:xfrm>
          <a:prstGeom prst="rect">
            <a:avLst/>
          </a:prstGeom>
        </p:spPr>
      </p:pic>
      <p:sp>
        <p:nvSpPr>
          <p:cNvPr id="4" name="TextBox 3"/>
          <p:cNvSpPr txBox="1"/>
          <p:nvPr/>
        </p:nvSpPr>
        <p:spPr>
          <a:xfrm>
            <a:off x="1627655" y="5130224"/>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Hackers Nab Data on 18,000 Penn State Students </a:t>
            </a:r>
          </a:p>
        </p:txBody>
      </p:sp>
      <p:sp>
        <p:nvSpPr>
          <p:cNvPr id="5" name="TextBox 4"/>
          <p:cNvSpPr txBox="1"/>
          <p:nvPr/>
        </p:nvSpPr>
        <p:spPr>
          <a:xfrm>
            <a:off x="2166624" y="5766137"/>
            <a:ext cx="7891776"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Started in September 2012, continued through mid-2014</a:t>
            </a:r>
          </a:p>
          <a:p>
            <a:pPr marL="285750" indent="-285750">
              <a:buFont typeface="Arial"/>
              <a:buChar char="•"/>
            </a:pPr>
            <a:r>
              <a:rPr lang="en-US" sz="2000" dirty="0">
                <a:latin typeface="Calibri" panose="020F0502020204030204" pitchFamily="34" charset="0"/>
                <a:cs typeface="Calibri" panose="020F0502020204030204" pitchFamily="34" charset="0"/>
              </a:rPr>
              <a:t>University claims attack carried out by Chinese threat actor</a:t>
            </a:r>
          </a:p>
          <a:p>
            <a:pPr marL="285750" indent="-285750">
              <a:buFont typeface="Arial"/>
              <a:buChar char="•"/>
            </a:pPr>
            <a:r>
              <a:rPr lang="en-US" sz="2000" dirty="0">
                <a:latin typeface="Calibri" panose="020F0502020204030204" pitchFamily="34" charset="0"/>
                <a:cs typeface="Calibri" panose="020F0502020204030204" pitchFamily="34" charset="0"/>
              </a:rPr>
              <a:t>CISO being recruited ($300K- $700K) – Avg. Public College Pres. ($428K)</a:t>
            </a:r>
          </a:p>
        </p:txBody>
      </p:sp>
      <p:sp>
        <p:nvSpPr>
          <p:cNvPr id="8" name="Diagonal Stripe 7"/>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9" name="TextBox 8"/>
          <p:cNvSpPr txBox="1"/>
          <p:nvPr/>
        </p:nvSpPr>
        <p:spPr>
          <a:xfrm rot="18825901">
            <a:off x="-73078" y="634939"/>
            <a:ext cx="190629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May 2015</a:t>
            </a:r>
          </a:p>
        </p:txBody>
      </p:sp>
    </p:spTree>
    <p:extLst>
      <p:ext uri="{BB962C8B-B14F-4D97-AF65-F5344CB8AC3E}">
        <p14:creationId xmlns:p14="http://schemas.microsoft.com/office/powerpoint/2010/main" val="1809454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22355" b="17933"/>
          <a:stretch/>
        </p:blipFill>
        <p:spPr>
          <a:xfrm>
            <a:off x="-1" y="-24245"/>
            <a:ext cx="12196059" cy="4977245"/>
          </a:xfrm>
          <a:prstGeom prst="rect">
            <a:avLst/>
          </a:prstGeom>
        </p:spPr>
      </p:pic>
      <p:sp>
        <p:nvSpPr>
          <p:cNvPr id="23" name="TextBox 22"/>
          <p:cNvSpPr txBox="1"/>
          <p:nvPr/>
        </p:nvSpPr>
        <p:spPr>
          <a:xfrm>
            <a:off x="1621185" y="5130224"/>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Sixteen Month Undetected OPM Breach </a:t>
            </a:r>
          </a:p>
        </p:txBody>
      </p:sp>
      <p:sp>
        <p:nvSpPr>
          <p:cNvPr id="2" name="TextBox 1"/>
          <p:cNvSpPr txBox="1"/>
          <p:nvPr/>
        </p:nvSpPr>
        <p:spPr>
          <a:xfrm>
            <a:off x="2873064" y="5766137"/>
            <a:ext cx="6499536"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Background and thumbprints for 15% of the US workforce</a:t>
            </a:r>
          </a:p>
          <a:p>
            <a:pPr marL="285750" indent="-285750">
              <a:buFont typeface="Arial"/>
              <a:buChar char="•"/>
            </a:pPr>
            <a:r>
              <a:rPr lang="en-US" sz="2000" dirty="0">
                <a:latin typeface="Calibri" panose="020F0502020204030204" pitchFamily="34" charset="0"/>
                <a:cs typeface="Calibri" panose="020F0502020204030204" pitchFamily="34" charset="0"/>
              </a:rPr>
              <a:t>Director Katherine Archuleta resigned 7/15</a:t>
            </a:r>
          </a:p>
          <a:p>
            <a:pPr marL="285750" indent="-285750">
              <a:buFont typeface="Arial"/>
              <a:buChar char="•"/>
            </a:pPr>
            <a:r>
              <a:rPr lang="en-US" sz="2000" dirty="0">
                <a:latin typeface="Calibri" panose="020F0502020204030204" pitchFamily="34" charset="0"/>
                <a:cs typeface="Calibri" panose="020F0502020204030204" pitchFamily="34" charset="0"/>
              </a:rPr>
              <a:t>Military group from PRC most likely malicious actor</a:t>
            </a:r>
          </a:p>
        </p:txBody>
      </p:sp>
      <p:sp>
        <p:nvSpPr>
          <p:cNvPr id="3" name="Diagonal Stripe 2"/>
          <p:cNvSpPr/>
          <p:nvPr/>
        </p:nvSpPr>
        <p:spPr>
          <a:xfrm>
            <a:off x="5905"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4" name="TextBox 3"/>
          <p:cNvSpPr txBox="1"/>
          <p:nvPr/>
        </p:nvSpPr>
        <p:spPr>
          <a:xfrm rot="18825901">
            <a:off x="-89614" y="634939"/>
            <a:ext cx="1951175"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June 2015</a:t>
            </a:r>
          </a:p>
        </p:txBody>
      </p:sp>
    </p:spTree>
    <p:extLst>
      <p:ext uri="{BB962C8B-B14F-4D97-AF65-F5344CB8AC3E}">
        <p14:creationId xmlns:p14="http://schemas.microsoft.com/office/powerpoint/2010/main" val="671573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097" b="4768"/>
          <a:stretch/>
        </p:blipFill>
        <p:spPr>
          <a:xfrm>
            <a:off x="-1" y="-17319"/>
            <a:ext cx="12192001" cy="4970319"/>
          </a:xfrm>
          <a:prstGeom prst="rect">
            <a:avLst/>
          </a:prstGeom>
        </p:spPr>
      </p:pic>
      <p:sp>
        <p:nvSpPr>
          <p:cNvPr id="5" name="TextBox 4"/>
          <p:cNvSpPr txBox="1"/>
          <p:nvPr/>
        </p:nvSpPr>
        <p:spPr>
          <a:xfrm>
            <a:off x="1600200" y="5105400"/>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Hackers Breach Harvard University Credentials</a:t>
            </a:r>
          </a:p>
        </p:txBody>
      </p:sp>
      <p:sp>
        <p:nvSpPr>
          <p:cNvPr id="6" name="TextBox 5"/>
          <p:cNvSpPr txBox="1"/>
          <p:nvPr/>
        </p:nvSpPr>
        <p:spPr>
          <a:xfrm>
            <a:off x="2514600" y="5766137"/>
            <a:ext cx="7151510"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Involved eight colleges (Arts &amp; Sciences, Divinity, Radcliffe, etc.)</a:t>
            </a:r>
          </a:p>
          <a:p>
            <a:pPr marL="285750" indent="-285750">
              <a:buFont typeface="Arial"/>
              <a:buChar char="•"/>
            </a:pPr>
            <a:r>
              <a:rPr lang="en-US" sz="2000" dirty="0">
                <a:latin typeface="Calibri" panose="020F0502020204030204" pitchFamily="34" charset="0"/>
                <a:cs typeface="Calibri" panose="020F0502020204030204" pitchFamily="34" charset="0"/>
              </a:rPr>
              <a:t>University has no clear understanding of what happened or how</a:t>
            </a:r>
          </a:p>
          <a:p>
            <a:pPr marL="285750" indent="-285750">
              <a:buFont typeface="Arial"/>
              <a:buChar char="•"/>
            </a:pPr>
            <a:r>
              <a:rPr lang="en-US" sz="2000" dirty="0">
                <a:latin typeface="Calibri" panose="020F0502020204030204" pitchFamily="34" charset="0"/>
                <a:cs typeface="Calibri" panose="020F0502020204030204" pitchFamily="34" charset="0"/>
              </a:rPr>
              <a:t>FAQ suggests that everyone change their passwords</a:t>
            </a:r>
          </a:p>
        </p:txBody>
      </p:sp>
      <p:sp>
        <p:nvSpPr>
          <p:cNvPr id="8" name="Diagonal Stripe 7"/>
          <p:cNvSpPr/>
          <p:nvPr/>
        </p:nvSpPr>
        <p:spPr>
          <a:xfrm>
            <a:off x="5905"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9" name="TextBox 8"/>
          <p:cNvSpPr txBox="1"/>
          <p:nvPr/>
        </p:nvSpPr>
        <p:spPr>
          <a:xfrm rot="18825901">
            <a:off x="-89614" y="634939"/>
            <a:ext cx="1951175"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June 2015</a:t>
            </a:r>
          </a:p>
        </p:txBody>
      </p:sp>
    </p:spTree>
    <p:extLst>
      <p:ext uri="{BB962C8B-B14F-4D97-AF65-F5344CB8AC3E}">
        <p14:creationId xmlns:p14="http://schemas.microsoft.com/office/powerpoint/2010/main" val="4118166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875" t="17903" b="31178"/>
          <a:stretch/>
        </p:blipFill>
        <p:spPr>
          <a:xfrm>
            <a:off x="0" y="0"/>
            <a:ext cx="12192000" cy="4965503"/>
          </a:xfrm>
          <a:prstGeom prst="rect">
            <a:avLst/>
          </a:prstGeom>
          <a:ln>
            <a:noFill/>
          </a:ln>
        </p:spPr>
      </p:pic>
      <p:sp>
        <p:nvSpPr>
          <p:cNvPr id="6" name="TextBox 5"/>
          <p:cNvSpPr txBox="1"/>
          <p:nvPr/>
        </p:nvSpPr>
        <p:spPr>
          <a:xfrm>
            <a:off x="1627655" y="5206424"/>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15 Million T-Mobile Records via Experian Breach</a:t>
            </a:r>
          </a:p>
        </p:txBody>
      </p:sp>
      <p:sp>
        <p:nvSpPr>
          <p:cNvPr id="7" name="TextBox 6"/>
          <p:cNvSpPr txBox="1"/>
          <p:nvPr/>
        </p:nvSpPr>
        <p:spPr>
          <a:xfrm>
            <a:off x="2302957" y="5766137"/>
            <a:ext cx="7603043"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Experian providing third-party marketing services to T-Mobile</a:t>
            </a:r>
          </a:p>
          <a:p>
            <a:pPr marL="285750" indent="-285750">
              <a:buFont typeface="Arial"/>
              <a:buChar char="•"/>
            </a:pPr>
            <a:r>
              <a:rPr lang="en-US" sz="2000" dirty="0">
                <a:latin typeface="Calibri" panose="020F0502020204030204" pitchFamily="34" charset="0"/>
                <a:cs typeface="Calibri" panose="020F0502020204030204" pitchFamily="34" charset="0"/>
              </a:rPr>
              <a:t>Name, address, SSN, birth date, passport/driver’s license, etc.</a:t>
            </a:r>
          </a:p>
          <a:p>
            <a:pPr marL="285750" indent="-285750">
              <a:buFont typeface="Arial"/>
              <a:buChar char="•"/>
            </a:pPr>
            <a:r>
              <a:rPr lang="en-US" sz="2000" dirty="0">
                <a:latin typeface="Calibri" panose="020F0502020204030204" pitchFamily="34" charset="0"/>
                <a:cs typeface="Calibri" panose="020F0502020204030204" pitchFamily="34" charset="0"/>
              </a:rPr>
              <a:t> “T-Mobile’s Legere ‘Incredibly Angry’ about Breach” – News Reports</a:t>
            </a:r>
          </a:p>
        </p:txBody>
      </p:sp>
      <p:sp>
        <p:nvSpPr>
          <p:cNvPr id="8" name="Diagonal Stripe 7"/>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9" name="TextBox 8"/>
          <p:cNvSpPr txBox="1"/>
          <p:nvPr/>
        </p:nvSpPr>
        <p:spPr>
          <a:xfrm rot="18825901">
            <a:off x="7072" y="634939"/>
            <a:ext cx="174599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Oct 2015</a:t>
            </a:r>
          </a:p>
        </p:txBody>
      </p:sp>
    </p:spTree>
    <p:extLst>
      <p:ext uri="{BB962C8B-B14F-4D97-AF65-F5344CB8AC3E}">
        <p14:creationId xmlns:p14="http://schemas.microsoft.com/office/powerpoint/2010/main" val="3627518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6364" r="1361" b="3680"/>
          <a:stretch/>
        </p:blipFill>
        <p:spPr>
          <a:xfrm>
            <a:off x="-1" y="0"/>
            <a:ext cx="11482977" cy="4952999"/>
          </a:xfrm>
          <a:prstGeom prst="rect">
            <a:avLst/>
          </a:prstGeom>
        </p:spPr>
      </p:pic>
      <p:sp>
        <p:nvSpPr>
          <p:cNvPr id="6" name="TextBox 5"/>
          <p:cNvSpPr txBox="1"/>
          <p:nvPr/>
        </p:nvSpPr>
        <p:spPr>
          <a:xfrm>
            <a:off x="1600200" y="5130224"/>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200,000 Comcast Customer Records Exposed</a:t>
            </a:r>
          </a:p>
        </p:txBody>
      </p:sp>
      <p:sp>
        <p:nvSpPr>
          <p:cNvPr id="7" name="TextBox 6"/>
          <p:cNvSpPr txBox="1"/>
          <p:nvPr/>
        </p:nvSpPr>
        <p:spPr>
          <a:xfrm>
            <a:off x="2366667" y="5766137"/>
            <a:ext cx="7463133"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Company reported 200,000 customer records “exposed to hackers”</a:t>
            </a:r>
          </a:p>
          <a:p>
            <a:pPr marL="285750" indent="-285750">
              <a:buFont typeface="Arial"/>
              <a:buChar char="•"/>
            </a:pPr>
            <a:r>
              <a:rPr lang="en-US" sz="2000" dirty="0">
                <a:latin typeface="Calibri" panose="020F0502020204030204" pitchFamily="34" charset="0"/>
                <a:cs typeface="Calibri" panose="020F0502020204030204" pitchFamily="34" charset="0"/>
              </a:rPr>
              <a:t>590,000 customer records for sale on Dark Web for $1,000.00</a:t>
            </a:r>
          </a:p>
          <a:p>
            <a:pPr marL="285750" indent="-285750">
              <a:buFont typeface="Arial"/>
              <a:buChar char="•"/>
            </a:pPr>
            <a:r>
              <a:rPr lang="en-US" sz="2000" dirty="0">
                <a:latin typeface="Calibri" panose="020F0502020204030204" pitchFamily="34" charset="0"/>
                <a:cs typeface="Calibri" panose="020F0502020204030204" pitchFamily="34" charset="0"/>
              </a:rPr>
              <a:t>Company requested that customers change their passwords</a:t>
            </a:r>
          </a:p>
        </p:txBody>
      </p:sp>
      <p:sp>
        <p:nvSpPr>
          <p:cNvPr id="8" name="Diagonal Stripe 7"/>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9" name="TextBox 8"/>
          <p:cNvSpPr txBox="1"/>
          <p:nvPr/>
        </p:nvSpPr>
        <p:spPr>
          <a:xfrm rot="18825901">
            <a:off x="-27393" y="634939"/>
            <a:ext cx="1814920"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Nov 2015</a:t>
            </a:r>
          </a:p>
        </p:txBody>
      </p:sp>
    </p:spTree>
    <p:extLst>
      <p:ext uri="{BB962C8B-B14F-4D97-AF65-F5344CB8AC3E}">
        <p14:creationId xmlns:p14="http://schemas.microsoft.com/office/powerpoint/2010/main" val="24852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5282" b="7359"/>
          <a:stretch/>
        </p:blipFill>
        <p:spPr>
          <a:xfrm>
            <a:off x="0" y="7445"/>
            <a:ext cx="11658600" cy="4943951"/>
          </a:xfrm>
          <a:prstGeom prst="rect">
            <a:avLst/>
          </a:prstGeom>
        </p:spPr>
      </p:pic>
      <p:sp>
        <p:nvSpPr>
          <p:cNvPr id="6" name="TextBox 5"/>
          <p:cNvSpPr txBox="1"/>
          <p:nvPr/>
        </p:nvSpPr>
        <p:spPr>
          <a:xfrm>
            <a:off x="1627655" y="5130224"/>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Hackers Shut Power to 80,000 Ukrainian Citizens</a:t>
            </a:r>
          </a:p>
        </p:txBody>
      </p:sp>
      <p:sp>
        <p:nvSpPr>
          <p:cNvPr id="7" name="TextBox 6"/>
          <p:cNvSpPr txBox="1"/>
          <p:nvPr/>
        </p:nvSpPr>
        <p:spPr>
          <a:xfrm>
            <a:off x="2514600" y="5766137"/>
            <a:ext cx="7204601"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Hacked Power Company 1: Prykarpattyaoblenergo Electric Utility</a:t>
            </a:r>
          </a:p>
          <a:p>
            <a:pPr marL="285750" indent="-285750">
              <a:buFont typeface="Arial"/>
              <a:buChar char="•"/>
            </a:pPr>
            <a:r>
              <a:rPr lang="en-US" sz="2000" dirty="0">
                <a:latin typeface="Calibri" panose="020F0502020204030204" pitchFamily="34" charset="0"/>
                <a:cs typeface="Calibri" panose="020F0502020204030204" pitchFamily="34" charset="0"/>
              </a:rPr>
              <a:t>Hacked Power Company 2: Kyivoblenergo Electric Utility </a:t>
            </a:r>
          </a:p>
          <a:p>
            <a:pPr marL="285750" indent="-285750">
              <a:buFont typeface="Arial"/>
              <a:buChar char="•"/>
            </a:pPr>
            <a:r>
              <a:rPr lang="en-US" sz="2000" dirty="0">
                <a:latin typeface="Calibri" panose="020F0502020204030204" pitchFamily="34" charset="0"/>
                <a:cs typeface="Calibri" panose="020F0502020204030204" pitchFamily="34" charset="0"/>
              </a:rPr>
              <a:t>Affected Six More Companies with BlackEnergy Trojan Horse</a:t>
            </a:r>
          </a:p>
        </p:txBody>
      </p:sp>
      <p:sp>
        <p:nvSpPr>
          <p:cNvPr id="8" name="Diagonal Stripe 7"/>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9" name="TextBox 8"/>
          <p:cNvSpPr txBox="1"/>
          <p:nvPr/>
        </p:nvSpPr>
        <p:spPr>
          <a:xfrm rot="18825901">
            <a:off x="-4951" y="634939"/>
            <a:ext cx="1770036"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Dec 2015</a:t>
            </a:r>
          </a:p>
        </p:txBody>
      </p:sp>
      <p:sp>
        <p:nvSpPr>
          <p:cNvPr id="5" name="Rectangle 4"/>
          <p:cNvSpPr/>
          <p:nvPr/>
        </p:nvSpPr>
        <p:spPr>
          <a:xfrm>
            <a:off x="0" y="4245114"/>
            <a:ext cx="3370731" cy="707886"/>
          </a:xfrm>
          <a:prstGeom prst="rect">
            <a:avLst/>
          </a:prstGeom>
        </p:spPr>
        <p:txBody>
          <a:bodyPr wrap="none">
            <a:spAutoFit/>
          </a:bodyPr>
          <a:lstStyle/>
          <a:p>
            <a:r>
              <a:rPr lang="en-US" sz="2000" dirty="0">
                <a:solidFill>
                  <a:srgbClr val="FFFFFF"/>
                </a:solidFill>
                <a:latin typeface="Calibri" panose="020F0502020204030204" pitchFamily="34" charset="0"/>
                <a:cs typeface="Calibri" panose="020F0502020204030204" pitchFamily="34" charset="0"/>
              </a:rPr>
              <a:t>Plant supporting Stroganovka, </a:t>
            </a:r>
          </a:p>
          <a:p>
            <a:r>
              <a:rPr lang="en-US" sz="2000" dirty="0">
                <a:solidFill>
                  <a:srgbClr val="FFFFFF"/>
                </a:solidFill>
                <a:latin typeface="Calibri" panose="020F0502020204030204" pitchFamily="34" charset="0"/>
                <a:cs typeface="Calibri" panose="020F0502020204030204" pitchFamily="34" charset="0"/>
              </a:rPr>
              <a:t>outside Simferopol, Crimea</a:t>
            </a:r>
          </a:p>
        </p:txBody>
      </p:sp>
    </p:spTree>
    <p:extLst>
      <p:ext uri="{BB962C8B-B14F-4D97-AF65-F5344CB8AC3E}">
        <p14:creationId xmlns:p14="http://schemas.microsoft.com/office/powerpoint/2010/main" val="4189370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133" t="31348" r="2111" b="7464"/>
          <a:stretch/>
        </p:blipFill>
        <p:spPr>
          <a:xfrm>
            <a:off x="0" y="2048"/>
            <a:ext cx="11780376" cy="4950952"/>
          </a:xfrm>
          <a:prstGeom prst="rect">
            <a:avLst/>
          </a:prstGeom>
        </p:spPr>
      </p:pic>
      <p:sp>
        <p:nvSpPr>
          <p:cNvPr id="4" name="Diagonal Stripe 3"/>
          <p:cNvSpPr/>
          <p:nvPr/>
        </p:nvSpPr>
        <p:spPr>
          <a:xfrm>
            <a:off x="-9409"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rot="18825901">
            <a:off x="36137" y="634939"/>
            <a:ext cx="1669047"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Jan 2016</a:t>
            </a:r>
          </a:p>
        </p:txBody>
      </p:sp>
      <p:sp>
        <p:nvSpPr>
          <p:cNvPr id="7" name="TextBox 6"/>
          <p:cNvSpPr txBox="1"/>
          <p:nvPr/>
        </p:nvSpPr>
        <p:spPr>
          <a:xfrm>
            <a:off x="1627655" y="5130224"/>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191 Million US Voter Records Compromised</a:t>
            </a:r>
          </a:p>
        </p:txBody>
      </p:sp>
      <p:sp>
        <p:nvSpPr>
          <p:cNvPr id="8" name="TextBox 7"/>
          <p:cNvSpPr txBox="1"/>
          <p:nvPr/>
        </p:nvSpPr>
        <p:spPr>
          <a:xfrm>
            <a:off x="1962154" y="5689937"/>
            <a:ext cx="8324846" cy="1015663"/>
          </a:xfrm>
          <a:prstGeom prst="rect">
            <a:avLst/>
          </a:prstGeom>
          <a:noFill/>
        </p:spPr>
        <p:txBody>
          <a:bodyPr wrap="squar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NationBuilder collects information and provides as-a-service</a:t>
            </a:r>
          </a:p>
          <a:p>
            <a:pPr marL="285750" indent="-285750">
              <a:buFont typeface="Arial" charset="0"/>
              <a:buChar char="•"/>
            </a:pPr>
            <a:r>
              <a:rPr lang="en-US" sz="2000" dirty="0">
                <a:latin typeface="Calibri" panose="020F0502020204030204" pitchFamily="34" charset="0"/>
                <a:cs typeface="Calibri" panose="020F0502020204030204" pitchFamily="34" charset="0"/>
              </a:rPr>
              <a:t>“We strongly believe in making voter information more accessible to political campaigns and advocacy groups,” NationBuilder's CEO Jim Gilliam</a:t>
            </a:r>
          </a:p>
        </p:txBody>
      </p:sp>
    </p:spTree>
    <p:extLst>
      <p:ext uri="{BB962C8B-B14F-4D97-AF65-F5344CB8AC3E}">
        <p14:creationId xmlns:p14="http://schemas.microsoft.com/office/powerpoint/2010/main" val="639057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371" b="14615"/>
          <a:stretch/>
        </p:blipFill>
        <p:spPr>
          <a:xfrm>
            <a:off x="0" y="-76200"/>
            <a:ext cx="11887200" cy="5008595"/>
          </a:xfrm>
          <a:prstGeom prst="rect">
            <a:avLst/>
          </a:prstGeom>
        </p:spPr>
      </p:pic>
      <p:sp>
        <p:nvSpPr>
          <p:cNvPr id="5" name="Diagonal Stripe 4"/>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6" name="TextBox 5"/>
          <p:cNvSpPr txBox="1"/>
          <p:nvPr/>
        </p:nvSpPr>
        <p:spPr>
          <a:xfrm rot="18825901">
            <a:off x="-58136" y="634939"/>
            <a:ext cx="187641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Mar 2016</a:t>
            </a:r>
          </a:p>
        </p:txBody>
      </p:sp>
      <p:sp>
        <p:nvSpPr>
          <p:cNvPr id="7" name="TextBox 6"/>
          <p:cNvSpPr txBox="1"/>
          <p:nvPr/>
        </p:nvSpPr>
        <p:spPr>
          <a:xfrm>
            <a:off x="1600200" y="5105400"/>
            <a:ext cx="9000201" cy="584776"/>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Hackers Sell 1.5 Million Customer Records</a:t>
            </a:r>
          </a:p>
        </p:txBody>
      </p:sp>
      <p:sp>
        <p:nvSpPr>
          <p:cNvPr id="8" name="TextBox 7"/>
          <p:cNvSpPr txBox="1"/>
          <p:nvPr/>
        </p:nvSpPr>
        <p:spPr>
          <a:xfrm>
            <a:off x="2651349" y="5766137"/>
            <a:ext cx="6949851"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1.5 million Verizon customer records stolen from the company</a:t>
            </a:r>
          </a:p>
          <a:p>
            <a:pPr marL="285750" indent="-285750">
              <a:buFont typeface="Arial"/>
              <a:buChar char="•"/>
            </a:pPr>
            <a:r>
              <a:rPr lang="en-US" sz="2000" dirty="0">
                <a:latin typeface="Calibri" panose="020F0502020204030204" pitchFamily="34" charset="0"/>
                <a:cs typeface="Calibri" panose="020F0502020204030204" pitchFamily="34" charset="0"/>
              </a:rPr>
              <a:t>Sale price: $100,000 for the entire package on the Dark Web</a:t>
            </a:r>
          </a:p>
          <a:p>
            <a:pPr marL="285750" indent="-285750">
              <a:buFont typeface="Arial"/>
              <a:buChar char="•"/>
            </a:pPr>
            <a:r>
              <a:rPr lang="en-US" sz="2000" dirty="0">
                <a:latin typeface="Calibri" panose="020F0502020204030204" pitchFamily="34" charset="0"/>
                <a:cs typeface="Calibri" panose="020F0502020204030204" pitchFamily="34" charset="0"/>
              </a:rPr>
              <a:t>Verizon blamed an exploitable flaw in their Website</a:t>
            </a:r>
          </a:p>
        </p:txBody>
      </p:sp>
    </p:spTree>
    <p:extLst>
      <p:ext uri="{BB962C8B-B14F-4D97-AF65-F5344CB8AC3E}">
        <p14:creationId xmlns:p14="http://schemas.microsoft.com/office/powerpoint/2010/main" val="2640575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gonal Stripe 3"/>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rot="18825901">
            <a:off x="17491" y="634939"/>
            <a:ext cx="1725152"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Apr 2016</a:t>
            </a:r>
          </a:p>
        </p:txBody>
      </p:sp>
      <p:sp>
        <p:nvSpPr>
          <p:cNvPr id="6" name="TextBox 5"/>
          <p:cNvSpPr txBox="1"/>
          <p:nvPr/>
        </p:nvSpPr>
        <p:spPr>
          <a:xfrm>
            <a:off x="1627655" y="5105400"/>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1,025 Wendy’s Stores Hit by Credit Card Breach</a:t>
            </a:r>
          </a:p>
        </p:txBody>
      </p:sp>
      <p:sp>
        <p:nvSpPr>
          <p:cNvPr id="7" name="TextBox 6"/>
          <p:cNvSpPr txBox="1"/>
          <p:nvPr/>
        </p:nvSpPr>
        <p:spPr>
          <a:xfrm>
            <a:off x="2461539" y="5766137"/>
            <a:ext cx="7292061"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Blamed on unnamed third-party with access to company</a:t>
            </a:r>
          </a:p>
          <a:p>
            <a:pPr marL="285750" indent="-285750">
              <a:buFont typeface="Arial"/>
              <a:buChar char="•"/>
            </a:pPr>
            <a:r>
              <a:rPr lang="en-US" sz="2000" dirty="0">
                <a:latin typeface="Calibri" panose="020F0502020204030204" pitchFamily="34" charset="0"/>
                <a:cs typeface="Calibri" panose="020F0502020204030204" pitchFamily="34" charset="0"/>
              </a:rPr>
              <a:t>Company hit with class action lawsuit after the breach</a:t>
            </a:r>
          </a:p>
          <a:p>
            <a:pPr marL="285750" indent="-285750">
              <a:buFont typeface="Arial"/>
              <a:buChar char="•"/>
            </a:pPr>
            <a:r>
              <a:rPr lang="en-US" sz="2000" dirty="0">
                <a:latin typeface="Calibri" panose="020F0502020204030204" pitchFamily="34" charset="0"/>
                <a:cs typeface="Calibri" panose="020F0502020204030204" pitchFamily="34" charset="0"/>
              </a:rPr>
              <a:t>Initial statement under-estimated impact by the company initially</a:t>
            </a:r>
          </a:p>
        </p:txBody>
      </p:sp>
      <p:pic>
        <p:nvPicPr>
          <p:cNvPr id="8" name="Picture 7"/>
          <p:cNvPicPr>
            <a:picLocks noChangeAspect="1"/>
          </p:cNvPicPr>
          <p:nvPr/>
        </p:nvPicPr>
        <p:blipFill>
          <a:blip r:embed="rId2"/>
          <a:stretch>
            <a:fillRect/>
          </a:stretch>
        </p:blipFill>
        <p:spPr>
          <a:xfrm>
            <a:off x="3124200" y="0"/>
            <a:ext cx="5867400" cy="4917948"/>
          </a:xfrm>
          <a:prstGeom prst="rect">
            <a:avLst/>
          </a:prstGeom>
        </p:spPr>
      </p:pic>
    </p:spTree>
    <p:extLst>
      <p:ext uri="{BB962C8B-B14F-4D97-AF65-F5344CB8AC3E}">
        <p14:creationId xmlns:p14="http://schemas.microsoft.com/office/powerpoint/2010/main" val="42678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1E156C-451E-1D4A-BAFE-74116B2F318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0760"/>
            <a:ext cx="12192000" cy="6847240"/>
          </a:xfrm>
          <a:prstGeom prst="rect">
            <a:avLst/>
          </a:prstGeom>
        </p:spPr>
      </p:pic>
      <p:sp>
        <p:nvSpPr>
          <p:cNvPr id="3" name="Diagonal Stripe 2">
            <a:extLst>
              <a:ext uri="{FF2B5EF4-FFF2-40B4-BE49-F238E27FC236}">
                <a16:creationId xmlns:a16="http://schemas.microsoft.com/office/drawing/2014/main" id="{175408C0-13BD-ED42-BBAD-D32E80D13738}"/>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D0D7CD93-A0DB-B046-A53D-2EFB24ADE225}"/>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4284556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6545" r="3445" b="8082"/>
          <a:stretch/>
        </p:blipFill>
        <p:spPr>
          <a:xfrm>
            <a:off x="0" y="0"/>
            <a:ext cx="11921066" cy="4953000"/>
          </a:xfrm>
          <a:prstGeom prst="rect">
            <a:avLst/>
          </a:prstGeom>
        </p:spPr>
      </p:pic>
      <p:sp>
        <p:nvSpPr>
          <p:cNvPr id="4" name="Diagonal Stripe 3"/>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rot="18825901">
            <a:off x="-73076" y="634939"/>
            <a:ext cx="190629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May 2016</a:t>
            </a:r>
          </a:p>
        </p:txBody>
      </p:sp>
      <p:sp>
        <p:nvSpPr>
          <p:cNvPr id="8" name="TextBox 7"/>
          <p:cNvSpPr txBox="1"/>
          <p:nvPr/>
        </p:nvSpPr>
        <p:spPr>
          <a:xfrm>
            <a:off x="1627655" y="5130225"/>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427 Million Stolen MySpace Passwords</a:t>
            </a:r>
          </a:p>
        </p:txBody>
      </p:sp>
      <p:sp>
        <p:nvSpPr>
          <p:cNvPr id="9" name="TextBox 8"/>
          <p:cNvSpPr txBox="1"/>
          <p:nvPr/>
        </p:nvSpPr>
        <p:spPr>
          <a:xfrm>
            <a:off x="2780500" y="5766137"/>
            <a:ext cx="6668300"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Hacker selling batch for $2800 payment</a:t>
            </a:r>
          </a:p>
          <a:p>
            <a:pPr marL="285750" indent="-285750">
              <a:buFont typeface="Arial"/>
              <a:buChar char="•"/>
            </a:pPr>
            <a:r>
              <a:rPr lang="en-US" sz="2000" dirty="0">
                <a:latin typeface="Calibri" panose="020F0502020204030204" pitchFamily="34" charset="0"/>
                <a:cs typeface="Calibri" panose="020F0502020204030204" pitchFamily="34" charset="0"/>
              </a:rPr>
              <a:t>Hacker also claims to have data on 164M LinkedIn Accounts</a:t>
            </a:r>
          </a:p>
          <a:p>
            <a:pPr marL="285750" indent="-285750">
              <a:buFont typeface="Arial"/>
              <a:buChar char="•"/>
            </a:pPr>
            <a:r>
              <a:rPr lang="en-US" sz="2000" dirty="0">
                <a:latin typeface="Calibri" panose="020F0502020204030204" pitchFamily="34" charset="0"/>
                <a:cs typeface="Calibri" panose="020F0502020204030204" pitchFamily="34" charset="0"/>
              </a:rPr>
              <a:t>Danger: Do not reuse passwords across accounts </a:t>
            </a:r>
          </a:p>
        </p:txBody>
      </p:sp>
    </p:spTree>
    <p:extLst>
      <p:ext uri="{BB962C8B-B14F-4D97-AF65-F5344CB8AC3E}">
        <p14:creationId xmlns:p14="http://schemas.microsoft.com/office/powerpoint/2010/main" val="2055270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0954"/>
          <a:stretch/>
        </p:blipFill>
        <p:spPr>
          <a:xfrm>
            <a:off x="0" y="-76199"/>
            <a:ext cx="12192000" cy="5027624"/>
          </a:xfrm>
          <a:prstGeom prst="rect">
            <a:avLst/>
          </a:prstGeom>
        </p:spPr>
      </p:pic>
      <p:sp>
        <p:nvSpPr>
          <p:cNvPr id="5" name="Diagonal Stripe 4"/>
          <p:cNvSpPr/>
          <p:nvPr/>
        </p:nvSpPr>
        <p:spPr>
          <a:xfrm>
            <a:off x="0" y="-76200"/>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6" name="TextBox 5"/>
          <p:cNvSpPr txBox="1"/>
          <p:nvPr/>
        </p:nvSpPr>
        <p:spPr>
          <a:xfrm>
            <a:off x="1600200" y="5130225"/>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DYN DDOS Attack</a:t>
            </a:r>
          </a:p>
        </p:txBody>
      </p:sp>
      <p:sp>
        <p:nvSpPr>
          <p:cNvPr id="8" name="TextBox 7"/>
          <p:cNvSpPr txBox="1"/>
          <p:nvPr/>
        </p:nvSpPr>
        <p:spPr>
          <a:xfrm rot="18825901">
            <a:off x="7073" y="634939"/>
            <a:ext cx="174599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Oct 2016</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290647"/>
            <a:ext cx="6553200" cy="1868497"/>
          </a:xfrm>
          <a:prstGeom prst="rect">
            <a:avLst/>
          </a:prstGeom>
        </p:spPr>
      </p:pic>
      <p:sp>
        <p:nvSpPr>
          <p:cNvPr id="10" name="TextBox 9"/>
          <p:cNvSpPr txBox="1"/>
          <p:nvPr/>
        </p:nvSpPr>
        <p:spPr>
          <a:xfrm>
            <a:off x="2514600" y="5766137"/>
            <a:ext cx="7158947"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Massive DDOS attack (possibly by Anonymous)</a:t>
            </a:r>
          </a:p>
          <a:p>
            <a:pPr marL="285750" indent="-285750">
              <a:buFont typeface="Arial"/>
              <a:buChar char="•"/>
            </a:pPr>
            <a:r>
              <a:rPr lang="en-US" sz="2000" dirty="0">
                <a:latin typeface="Calibri" panose="020F0502020204030204" pitchFamily="34" charset="0"/>
                <a:cs typeface="Calibri" panose="020F0502020204030204" pitchFamily="34" charset="0"/>
              </a:rPr>
              <a:t>Caused outages across major North American services</a:t>
            </a:r>
          </a:p>
          <a:p>
            <a:pPr marL="285750" indent="-285750">
              <a:buFont typeface="Arial"/>
              <a:buChar char="•"/>
            </a:pPr>
            <a:r>
              <a:rPr lang="en-US" sz="2000" dirty="0">
                <a:latin typeface="Calibri" panose="020F0502020204030204" pitchFamily="34" charset="0"/>
                <a:cs typeface="Calibri" panose="020F0502020204030204" pitchFamily="34" charset="0"/>
              </a:rPr>
              <a:t>Botnet: Cameras, gateways, baby monitor, and other IoT devices</a:t>
            </a:r>
          </a:p>
        </p:txBody>
      </p:sp>
    </p:spTree>
    <p:extLst>
      <p:ext uri="{BB962C8B-B14F-4D97-AF65-F5344CB8AC3E}">
        <p14:creationId xmlns:p14="http://schemas.microsoft.com/office/powerpoint/2010/main" val="1804268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static01.nyt.com/images/2017/11/02/us/politics/02dc-ads-south-united/02dc-ads-south-united-articleLarge.png?quality=75&amp;auto=webp&amp;disable=upscale"/>
          <p:cNvPicPr>
            <a:picLocks noChangeAspect="1" noChangeArrowheads="1"/>
          </p:cNvPicPr>
          <p:nvPr/>
        </p:nvPicPr>
        <p:blipFill rotWithShape="1">
          <a:blip r:embed="rId2">
            <a:extLst>
              <a:ext uri="{28A0092B-C50C-407E-A947-70E740481C1C}">
                <a14:useLocalDpi xmlns:a14="http://schemas.microsoft.com/office/drawing/2010/main" val="0"/>
              </a:ext>
            </a:extLst>
          </a:blip>
          <a:srcRect t="10877"/>
          <a:stretch/>
        </p:blipFill>
        <p:spPr bwMode="auto">
          <a:xfrm>
            <a:off x="0" y="-42789"/>
            <a:ext cx="7543800" cy="4998328"/>
          </a:xfrm>
          <a:prstGeom prst="rect">
            <a:avLst/>
          </a:prstGeom>
          <a:noFill/>
          <a:extLst>
            <a:ext uri="{909E8E84-426E-40DD-AFC4-6F175D3DCCD1}">
              <a14:hiddenFill xmlns:a14="http://schemas.microsoft.com/office/drawing/2010/main">
                <a:solidFill>
                  <a:srgbClr val="FFFFFF"/>
                </a:solidFill>
              </a14:hiddenFill>
            </a:ext>
          </a:extLst>
        </p:spPr>
      </p:pic>
      <p:sp>
        <p:nvSpPr>
          <p:cNvPr id="4" name="Diagonal Stripe 3"/>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1627655" y="5105400"/>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US Election “Information” Attacks</a:t>
            </a:r>
          </a:p>
        </p:txBody>
      </p:sp>
      <p:sp>
        <p:nvSpPr>
          <p:cNvPr id="6" name="TextBox 5"/>
          <p:cNvSpPr txBox="1"/>
          <p:nvPr/>
        </p:nvSpPr>
        <p:spPr>
          <a:xfrm rot="18825901">
            <a:off x="-27393" y="634939"/>
            <a:ext cx="1814920"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Nov 2016</a:t>
            </a:r>
          </a:p>
        </p:txBody>
      </p:sp>
      <p:sp>
        <p:nvSpPr>
          <p:cNvPr id="7" name="TextBox 6"/>
          <p:cNvSpPr txBox="1"/>
          <p:nvPr/>
        </p:nvSpPr>
        <p:spPr>
          <a:xfrm>
            <a:off x="2262523" y="5715000"/>
            <a:ext cx="7719677"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Difference between “cyber superiority” and “information superiority”</a:t>
            </a:r>
          </a:p>
          <a:p>
            <a:pPr marL="285750" indent="-285750">
              <a:buFont typeface="Arial"/>
              <a:buChar char="•"/>
            </a:pPr>
            <a:r>
              <a:rPr lang="en-US" sz="2000" dirty="0">
                <a:latin typeface="Calibri" panose="020F0502020204030204" pitchFamily="34" charset="0"/>
                <a:cs typeface="Calibri" panose="020F0502020204030204" pitchFamily="34" charset="0"/>
              </a:rPr>
              <a:t>American Intelligence Community concludes Russian origin</a:t>
            </a:r>
          </a:p>
          <a:p>
            <a:pPr marL="285750" indent="-285750">
              <a:buFont typeface="Arial"/>
              <a:buChar char="•"/>
            </a:pPr>
            <a:r>
              <a:rPr lang="en-US" sz="2000" dirty="0">
                <a:latin typeface="Calibri" panose="020F0502020204030204" pitchFamily="34" charset="0"/>
                <a:cs typeface="Calibri" panose="020F0502020204030204" pitchFamily="34" charset="0"/>
              </a:rPr>
              <a:t>Social media manipulated using poorly monitored features</a:t>
            </a:r>
          </a:p>
        </p:txBody>
      </p:sp>
      <p:pic>
        <p:nvPicPr>
          <p:cNvPr id="1026" name="Picture 2" descr="https://static01.nyt.com/images/2017/11/02/us/politics/02dc-ads-army-of-jesus/02dc-ads-army-of-jesus-articleLarge.png?quality=75&amp;auto=webp&amp;disable=up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0"/>
            <a:ext cx="4648200" cy="5005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632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362200" y="-76200"/>
            <a:ext cx="7467600" cy="5029200"/>
          </a:xfrm>
          <a:prstGeom prst="rect">
            <a:avLst/>
          </a:prstGeom>
        </p:spPr>
      </p:pic>
      <p:sp>
        <p:nvSpPr>
          <p:cNvPr id="5" name="Diagonal Stripe 4"/>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6" name="TextBox 5"/>
          <p:cNvSpPr txBox="1"/>
          <p:nvPr/>
        </p:nvSpPr>
        <p:spPr>
          <a:xfrm>
            <a:off x="1627655" y="5054025"/>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WannaCry Ransomware Attack</a:t>
            </a:r>
          </a:p>
        </p:txBody>
      </p:sp>
      <p:sp>
        <p:nvSpPr>
          <p:cNvPr id="7" name="TextBox 6"/>
          <p:cNvSpPr txBox="1"/>
          <p:nvPr/>
        </p:nvSpPr>
        <p:spPr>
          <a:xfrm rot="18825901">
            <a:off x="-73076" y="634939"/>
            <a:ext cx="190629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May 2017</a:t>
            </a:r>
          </a:p>
        </p:txBody>
      </p:sp>
      <p:sp>
        <p:nvSpPr>
          <p:cNvPr id="8" name="TextBox 7"/>
          <p:cNvSpPr txBox="1"/>
          <p:nvPr/>
        </p:nvSpPr>
        <p:spPr>
          <a:xfrm>
            <a:off x="2590800" y="5715000"/>
            <a:ext cx="7069051"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Hits 300,000 targets including National Institute of Health (NIH)</a:t>
            </a:r>
          </a:p>
          <a:p>
            <a:pPr marL="285750" indent="-285750">
              <a:buFont typeface="Arial"/>
              <a:buChar char="•"/>
            </a:pPr>
            <a:r>
              <a:rPr lang="en-US" sz="2000" dirty="0">
                <a:latin typeface="Calibri" panose="020F0502020204030204" pitchFamily="34" charset="0"/>
                <a:cs typeface="Calibri" panose="020F0502020204030204" pitchFamily="34" charset="0"/>
              </a:rPr>
              <a:t>Spread via worm using tools stolen from NSA</a:t>
            </a:r>
          </a:p>
          <a:p>
            <a:pPr marL="285750" indent="-285750">
              <a:buFont typeface="Arial"/>
              <a:buChar char="•"/>
            </a:pPr>
            <a:r>
              <a:rPr lang="en-US" sz="2000" dirty="0">
                <a:latin typeface="Calibri" panose="020F0502020204030204" pitchFamily="34" charset="0"/>
                <a:cs typeface="Calibri" panose="020F0502020204030204" pitchFamily="34" charset="0"/>
              </a:rPr>
              <a:t>Suggests weak disaster planning across most global business</a:t>
            </a:r>
          </a:p>
        </p:txBody>
      </p:sp>
    </p:spTree>
    <p:extLst>
      <p:ext uri="{BB962C8B-B14F-4D97-AF65-F5344CB8AC3E}">
        <p14:creationId xmlns:p14="http://schemas.microsoft.com/office/powerpoint/2010/main" val="3898206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5545" b="19452"/>
          <a:stretch/>
        </p:blipFill>
        <p:spPr>
          <a:xfrm>
            <a:off x="0" y="-49062"/>
            <a:ext cx="12192000" cy="4992914"/>
          </a:xfrm>
          <a:prstGeom prst="rect">
            <a:avLst/>
          </a:prstGeom>
        </p:spPr>
      </p:pic>
      <p:sp>
        <p:nvSpPr>
          <p:cNvPr id="5" name="Diagonal Stripe 4"/>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6" name="TextBox 5"/>
          <p:cNvSpPr txBox="1"/>
          <p:nvPr/>
        </p:nvSpPr>
        <p:spPr>
          <a:xfrm>
            <a:off x="1627655" y="5105400"/>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Equifax Breach Affects 143M US Citizens </a:t>
            </a:r>
          </a:p>
        </p:txBody>
      </p:sp>
      <p:sp>
        <p:nvSpPr>
          <p:cNvPr id="7" name="TextBox 6"/>
          <p:cNvSpPr txBox="1"/>
          <p:nvPr/>
        </p:nvSpPr>
        <p:spPr>
          <a:xfrm rot="18825901">
            <a:off x="-941" y="634939"/>
            <a:ext cx="176202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July 2017</a:t>
            </a:r>
          </a:p>
        </p:txBody>
      </p:sp>
      <p:sp>
        <p:nvSpPr>
          <p:cNvPr id="8" name="TextBox 7"/>
          <p:cNvSpPr txBox="1"/>
          <p:nvPr/>
        </p:nvSpPr>
        <p:spPr>
          <a:xfrm>
            <a:off x="2743200" y="5766137"/>
            <a:ext cx="6741846"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Vulnerabilities unpatched in Apache Struts in Equifax portal</a:t>
            </a:r>
          </a:p>
          <a:p>
            <a:pPr marL="285750" indent="-285750">
              <a:buFont typeface="Arial"/>
              <a:buChar char="•"/>
            </a:pPr>
            <a:r>
              <a:rPr lang="en-US" sz="2000" dirty="0">
                <a:latin typeface="Calibri" panose="020F0502020204030204" pitchFamily="34" charset="0"/>
                <a:cs typeface="Calibri" panose="020F0502020204030204" pitchFamily="34" charset="0"/>
              </a:rPr>
              <a:t>First vulnerability reported weeks before attack commenced</a:t>
            </a:r>
          </a:p>
          <a:p>
            <a:pPr marL="285750" indent="-285750">
              <a:buFont typeface="Arial"/>
              <a:buChar char="•"/>
            </a:pPr>
            <a:r>
              <a:rPr lang="en-US" sz="2000" dirty="0">
                <a:latin typeface="Calibri" panose="020F0502020204030204" pitchFamily="34" charset="0"/>
                <a:cs typeface="Calibri" panose="020F0502020204030204" pitchFamily="34" charset="0"/>
              </a:rPr>
              <a:t>Hackers created 39 undetected back doors into Equifax</a:t>
            </a:r>
          </a:p>
        </p:txBody>
      </p:sp>
    </p:spTree>
    <p:extLst>
      <p:ext uri="{BB962C8B-B14F-4D97-AF65-F5344CB8AC3E}">
        <p14:creationId xmlns:p14="http://schemas.microsoft.com/office/powerpoint/2010/main" val="3265297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59883"/>
          <a:stretch/>
        </p:blipFill>
        <p:spPr>
          <a:xfrm>
            <a:off x="0" y="0"/>
            <a:ext cx="12192000" cy="4953000"/>
          </a:xfrm>
          <a:prstGeom prst="rect">
            <a:avLst/>
          </a:prstGeom>
        </p:spPr>
      </p:pic>
      <p:sp>
        <p:nvSpPr>
          <p:cNvPr id="5" name="Diagonal Stripe 4"/>
          <p:cNvSpPr/>
          <p:nvPr/>
        </p:nvSpPr>
        <p:spPr>
          <a:xfrm>
            <a:off x="-4569"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6" name="TextBox 5"/>
          <p:cNvSpPr txBox="1"/>
          <p:nvPr/>
        </p:nvSpPr>
        <p:spPr>
          <a:xfrm>
            <a:off x="1627655" y="5130225"/>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Aadhaar Exposes 1.1B Citizens of India </a:t>
            </a:r>
          </a:p>
        </p:txBody>
      </p:sp>
      <p:sp>
        <p:nvSpPr>
          <p:cNvPr id="7" name="TextBox 6"/>
          <p:cNvSpPr txBox="1"/>
          <p:nvPr/>
        </p:nvSpPr>
        <p:spPr>
          <a:xfrm rot="18825901">
            <a:off x="-11122" y="634939"/>
            <a:ext cx="1773242"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Aug 2017</a:t>
            </a:r>
          </a:p>
        </p:txBody>
      </p:sp>
      <p:sp>
        <p:nvSpPr>
          <p:cNvPr id="8" name="TextBox 7"/>
          <p:cNvSpPr txBox="1"/>
          <p:nvPr/>
        </p:nvSpPr>
        <p:spPr>
          <a:xfrm>
            <a:off x="2057400" y="5766137"/>
            <a:ext cx="8091959"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Breach exposed Aadhaar number, names, emails, and physical addresses.</a:t>
            </a:r>
          </a:p>
          <a:p>
            <a:pPr marL="285750" indent="-285750">
              <a:buFont typeface="Arial"/>
              <a:buChar char="•"/>
            </a:pPr>
            <a:r>
              <a:rPr lang="en-US" sz="2000" dirty="0">
                <a:latin typeface="Calibri" panose="020F0502020204030204" pitchFamily="34" charset="0"/>
                <a:cs typeface="Calibri" panose="020F0502020204030204" pitchFamily="34" charset="0"/>
              </a:rPr>
              <a:t>Also breached phone numbers and photos.</a:t>
            </a:r>
          </a:p>
          <a:p>
            <a:pPr marL="285750" indent="-285750">
              <a:buFont typeface="Arial"/>
              <a:buChar char="•"/>
            </a:pPr>
            <a:r>
              <a:rPr lang="en-US" sz="2000" dirty="0">
                <a:latin typeface="Calibri" panose="020F0502020204030204" pitchFamily="34" charset="0"/>
                <a:cs typeface="Calibri" panose="020F0502020204030204" pitchFamily="34" charset="0"/>
              </a:rPr>
              <a:t>Break-in to India’s Unique Identification Authority (records of all citizens)</a:t>
            </a:r>
          </a:p>
        </p:txBody>
      </p:sp>
    </p:spTree>
    <p:extLst>
      <p:ext uri="{BB962C8B-B14F-4D97-AF65-F5344CB8AC3E}">
        <p14:creationId xmlns:p14="http://schemas.microsoft.com/office/powerpoint/2010/main" val="2758482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4276" b="10987"/>
          <a:stretch/>
        </p:blipFill>
        <p:spPr>
          <a:xfrm>
            <a:off x="0" y="-31172"/>
            <a:ext cx="12192000" cy="4975166"/>
          </a:xfrm>
          <a:prstGeom prst="rect">
            <a:avLst/>
          </a:prstGeom>
        </p:spPr>
      </p:pic>
      <p:sp>
        <p:nvSpPr>
          <p:cNvPr id="4" name="Diagonal Stripe 3"/>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1627655" y="5054025"/>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Hackers Breach Personal Data for 45M Uber Riders</a:t>
            </a:r>
          </a:p>
        </p:txBody>
      </p:sp>
      <p:sp>
        <p:nvSpPr>
          <p:cNvPr id="6" name="TextBox 5"/>
          <p:cNvSpPr txBox="1"/>
          <p:nvPr/>
        </p:nvSpPr>
        <p:spPr>
          <a:xfrm rot="18825901">
            <a:off x="-27393" y="634939"/>
            <a:ext cx="1814920"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Nov 2017</a:t>
            </a:r>
          </a:p>
        </p:txBody>
      </p:sp>
      <p:sp>
        <p:nvSpPr>
          <p:cNvPr id="7" name="TextBox 6"/>
          <p:cNvSpPr txBox="1"/>
          <p:nvPr/>
        </p:nvSpPr>
        <p:spPr>
          <a:xfrm>
            <a:off x="2590800" y="5689937"/>
            <a:ext cx="7066230"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Attack occurred in 2016 (GitHub account), but reported in 2017</a:t>
            </a:r>
          </a:p>
          <a:p>
            <a:pPr marL="285750" indent="-285750">
              <a:buFont typeface="Arial"/>
              <a:buChar char="•"/>
            </a:pPr>
            <a:r>
              <a:rPr lang="en-US" sz="2000" dirty="0">
                <a:latin typeface="Calibri" panose="020F0502020204030204" pitchFamily="34" charset="0"/>
                <a:cs typeface="Calibri" panose="020F0502020204030204" pitchFamily="34" charset="0"/>
              </a:rPr>
              <a:t>Hackers demanded $100K for data and Uber paid the fee </a:t>
            </a:r>
          </a:p>
          <a:p>
            <a:pPr marL="285750" indent="-285750">
              <a:buFont typeface="Arial"/>
              <a:buChar char="•"/>
            </a:pPr>
            <a:r>
              <a:rPr lang="en-US" sz="2000" dirty="0">
                <a:latin typeface="Calibri" panose="020F0502020204030204" pitchFamily="34" charset="0"/>
                <a:cs typeface="Calibri" panose="020F0502020204030204" pitchFamily="34" charset="0"/>
              </a:rPr>
              <a:t>Cover-up causing considerable litigation on-going</a:t>
            </a:r>
          </a:p>
        </p:txBody>
      </p:sp>
    </p:spTree>
    <p:extLst>
      <p:ext uri="{BB962C8B-B14F-4D97-AF65-F5344CB8AC3E}">
        <p14:creationId xmlns:p14="http://schemas.microsoft.com/office/powerpoint/2010/main" val="3985242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5408"/>
          <a:stretch/>
        </p:blipFill>
        <p:spPr>
          <a:xfrm>
            <a:off x="0" y="-26671"/>
            <a:ext cx="12192000" cy="4987671"/>
          </a:xfrm>
          <a:prstGeom prst="rect">
            <a:avLst/>
          </a:prstGeom>
        </p:spPr>
      </p:pic>
      <p:sp>
        <p:nvSpPr>
          <p:cNvPr id="4" name="Diagonal Stripe 3"/>
          <p:cNvSpPr/>
          <p:nvPr/>
        </p:nvSpPr>
        <p:spPr>
          <a:xfrm>
            <a:off x="5904"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1600200" y="5105400"/>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Exactis Exposes Data for 340M US Citizens</a:t>
            </a:r>
          </a:p>
        </p:txBody>
      </p:sp>
      <p:sp>
        <p:nvSpPr>
          <p:cNvPr id="6" name="TextBox 5"/>
          <p:cNvSpPr txBox="1"/>
          <p:nvPr/>
        </p:nvSpPr>
        <p:spPr>
          <a:xfrm rot="18825901">
            <a:off x="-89614" y="634939"/>
            <a:ext cx="1951175"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June 2018</a:t>
            </a:r>
          </a:p>
        </p:txBody>
      </p:sp>
      <p:sp>
        <p:nvSpPr>
          <p:cNvPr id="7" name="TextBox 6"/>
          <p:cNvSpPr txBox="1"/>
          <p:nvPr/>
        </p:nvSpPr>
        <p:spPr>
          <a:xfrm>
            <a:off x="2339377" y="5766137"/>
            <a:ext cx="7566623"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Marketing firm had hacked data included name, address, email, etc.</a:t>
            </a:r>
          </a:p>
          <a:p>
            <a:pPr marL="285750" indent="-285750">
              <a:buFont typeface="Arial"/>
              <a:buChar char="•"/>
            </a:pPr>
            <a:r>
              <a:rPr lang="en-US" sz="2000" dirty="0">
                <a:latin typeface="Calibri" panose="020F0502020204030204" pitchFamily="34" charset="0"/>
                <a:cs typeface="Calibri" panose="020F0502020204030204" pitchFamily="34" charset="0"/>
              </a:rPr>
              <a:t>Security researcher noticed database openly accessible (via </a:t>
            </a:r>
            <a:r>
              <a:rPr lang="en-US" sz="2000" dirty="0" err="1">
                <a:latin typeface="Calibri" panose="020F0502020204030204" pitchFamily="34" charset="0"/>
                <a:cs typeface="Calibri" panose="020F0502020204030204" pitchFamily="34" charset="0"/>
              </a:rPr>
              <a:t>Shodan</a:t>
            </a:r>
            <a:r>
              <a:rPr lang="en-US" sz="2000" dirty="0">
                <a:latin typeface="Calibri" panose="020F0502020204030204" pitchFamily="34" charset="0"/>
                <a:cs typeface="Calibri" panose="020F0502020204030204" pitchFamily="34" charset="0"/>
              </a:rPr>
              <a:t>)</a:t>
            </a:r>
          </a:p>
          <a:p>
            <a:pPr marL="285750" indent="-285750">
              <a:buFont typeface="Arial"/>
              <a:buChar char="•"/>
            </a:pPr>
            <a:r>
              <a:rPr lang="en-US" sz="2000" dirty="0">
                <a:latin typeface="Calibri" panose="020F0502020204030204" pitchFamily="34" charset="0"/>
                <a:cs typeface="Calibri" panose="020F0502020204030204" pitchFamily="34" charset="0"/>
              </a:rPr>
              <a:t>Massive implications for citizen privacy</a:t>
            </a:r>
          </a:p>
        </p:txBody>
      </p:sp>
    </p:spTree>
    <p:extLst>
      <p:ext uri="{BB962C8B-B14F-4D97-AF65-F5344CB8AC3E}">
        <p14:creationId xmlns:p14="http://schemas.microsoft.com/office/powerpoint/2010/main" val="1986609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8469" b="8223"/>
          <a:stretch/>
        </p:blipFill>
        <p:spPr>
          <a:xfrm>
            <a:off x="0" y="-16649"/>
            <a:ext cx="12192000" cy="4976343"/>
          </a:xfrm>
          <a:prstGeom prst="rect">
            <a:avLst/>
          </a:prstGeom>
        </p:spPr>
      </p:pic>
      <p:sp>
        <p:nvSpPr>
          <p:cNvPr id="4" name="Diagonal Stripe 3"/>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1600200" y="4953000"/>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Starwood/Marriott Exposes Data for 500M Guests</a:t>
            </a:r>
          </a:p>
        </p:txBody>
      </p:sp>
      <p:sp>
        <p:nvSpPr>
          <p:cNvPr id="6" name="TextBox 5"/>
          <p:cNvSpPr txBox="1"/>
          <p:nvPr/>
        </p:nvSpPr>
        <p:spPr>
          <a:xfrm rot="18825901">
            <a:off x="-4951" y="634939"/>
            <a:ext cx="1770036"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Dec 2018</a:t>
            </a:r>
          </a:p>
        </p:txBody>
      </p:sp>
      <p:sp>
        <p:nvSpPr>
          <p:cNvPr id="7" name="TextBox 6"/>
          <p:cNvSpPr txBox="1"/>
          <p:nvPr/>
        </p:nvSpPr>
        <p:spPr>
          <a:xfrm>
            <a:off x="2514600" y="5534561"/>
            <a:ext cx="7224157" cy="1323439"/>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Breach exposed names, email addresses, and physical addresses.</a:t>
            </a:r>
          </a:p>
          <a:p>
            <a:pPr marL="285750" indent="-285750">
              <a:buFont typeface="Arial"/>
              <a:buChar char="•"/>
            </a:pPr>
            <a:r>
              <a:rPr lang="en-US" sz="2000" dirty="0">
                <a:latin typeface="Calibri" panose="020F0502020204030204" pitchFamily="34" charset="0"/>
                <a:cs typeface="Calibri" panose="020F0502020204030204" pitchFamily="34" charset="0"/>
              </a:rPr>
              <a:t>Also phone numbers, passport numbers, and account info.</a:t>
            </a:r>
          </a:p>
          <a:p>
            <a:pPr marL="285750" indent="-285750">
              <a:buFont typeface="Arial"/>
              <a:buChar char="•"/>
            </a:pPr>
            <a:r>
              <a:rPr lang="en-US" sz="2000" dirty="0">
                <a:latin typeface="Calibri" panose="020F0502020204030204" pitchFamily="34" charset="0"/>
                <a:cs typeface="Calibri" panose="020F0502020204030204" pitchFamily="34" charset="0"/>
              </a:rPr>
              <a:t>Also birth dates, gender, travel info, and accommodation info. </a:t>
            </a:r>
          </a:p>
          <a:p>
            <a:pPr marL="285750" indent="-285750">
              <a:buFont typeface="Arial"/>
              <a:buChar char="•"/>
            </a:pPr>
            <a:r>
              <a:rPr lang="en-US" sz="2000" dirty="0">
                <a:latin typeface="Calibri" panose="020F0502020204030204" pitchFamily="34" charset="0"/>
                <a:cs typeface="Calibri" panose="020F0502020204030204" pitchFamily="34" charset="0"/>
              </a:rPr>
              <a:t>Second Largest Breach Ever. (After Yahoo)</a:t>
            </a:r>
          </a:p>
        </p:txBody>
      </p:sp>
    </p:spTree>
    <p:extLst>
      <p:ext uri="{BB962C8B-B14F-4D97-AF65-F5344CB8AC3E}">
        <p14:creationId xmlns:p14="http://schemas.microsoft.com/office/powerpoint/2010/main" val="3651591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F846A-230C-E445-B83B-DA9FF85CD196}"/>
              </a:ext>
            </a:extLst>
          </p:cNvPr>
          <p:cNvSpPr txBox="1"/>
          <p:nvPr/>
        </p:nvSpPr>
        <p:spPr>
          <a:xfrm>
            <a:off x="1600200" y="5105400"/>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CapitalOne Breach Affects 100M Accounts</a:t>
            </a:r>
          </a:p>
        </p:txBody>
      </p:sp>
      <p:sp>
        <p:nvSpPr>
          <p:cNvPr id="5" name="TextBox 4">
            <a:extLst>
              <a:ext uri="{FF2B5EF4-FFF2-40B4-BE49-F238E27FC236}">
                <a16:creationId xmlns:a16="http://schemas.microsoft.com/office/drawing/2014/main" id="{0B1CE7C2-A1D2-D74C-8B23-1F65887BEF30}"/>
              </a:ext>
            </a:extLst>
          </p:cNvPr>
          <p:cNvSpPr txBox="1"/>
          <p:nvPr/>
        </p:nvSpPr>
        <p:spPr>
          <a:xfrm>
            <a:off x="2514600" y="5715000"/>
            <a:ext cx="7237430" cy="1015663"/>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Breach involved AWS misconfiguration</a:t>
            </a:r>
          </a:p>
          <a:p>
            <a:pPr marL="285750" indent="-285750">
              <a:buFont typeface="Arial"/>
              <a:buChar char="•"/>
            </a:pPr>
            <a:r>
              <a:rPr lang="en-US" sz="2000" dirty="0">
                <a:latin typeface="Calibri" panose="020F0502020204030204" pitchFamily="34" charset="0"/>
                <a:cs typeface="Calibri" panose="020F0502020204030204" pitchFamily="34" charset="0"/>
              </a:rPr>
              <a:t>Affected 100 million individuals in the US and 6 million in Canada</a:t>
            </a:r>
          </a:p>
          <a:p>
            <a:pPr marL="285750" indent="-285750">
              <a:buFont typeface="Arial"/>
              <a:buChar char="•"/>
            </a:pPr>
            <a:r>
              <a:rPr lang="en-US" sz="2000" dirty="0">
                <a:latin typeface="Calibri" panose="020F0502020204030204" pitchFamily="34" charset="0"/>
                <a:cs typeface="Calibri" panose="020F0502020204030204" pitchFamily="34" charset="0"/>
              </a:rPr>
              <a:t>Credit card and social security number information </a:t>
            </a:r>
          </a:p>
        </p:txBody>
      </p:sp>
      <p:pic>
        <p:nvPicPr>
          <p:cNvPr id="8" name="Picture 7">
            <a:extLst>
              <a:ext uri="{FF2B5EF4-FFF2-40B4-BE49-F238E27FC236}">
                <a16:creationId xmlns:a16="http://schemas.microsoft.com/office/drawing/2014/main" id="{266ABE93-D922-194E-84B2-1073429F6C19}"/>
              </a:ext>
            </a:extLst>
          </p:cNvPr>
          <p:cNvPicPr>
            <a:picLocks noChangeAspect="1"/>
          </p:cNvPicPr>
          <p:nvPr/>
        </p:nvPicPr>
        <p:blipFill rotWithShape="1">
          <a:blip r:embed="rId2"/>
          <a:srcRect t="5152" b="8586"/>
          <a:stretch/>
        </p:blipFill>
        <p:spPr>
          <a:xfrm>
            <a:off x="4119" y="-76199"/>
            <a:ext cx="12183762" cy="5029199"/>
          </a:xfrm>
          <a:prstGeom prst="rect">
            <a:avLst/>
          </a:prstGeom>
        </p:spPr>
      </p:pic>
      <p:sp>
        <p:nvSpPr>
          <p:cNvPr id="11" name="Diagonal Stripe 10">
            <a:extLst>
              <a:ext uri="{FF2B5EF4-FFF2-40B4-BE49-F238E27FC236}">
                <a16:creationId xmlns:a16="http://schemas.microsoft.com/office/drawing/2014/main" id="{04FC8D58-F024-0045-9EE4-0195AB20815C}"/>
              </a:ext>
            </a:extLst>
          </p:cNvPr>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BA266A7-CCEF-9C45-8218-DA17D488195B}"/>
              </a:ext>
            </a:extLst>
          </p:cNvPr>
          <p:cNvSpPr txBox="1"/>
          <p:nvPr/>
        </p:nvSpPr>
        <p:spPr>
          <a:xfrm rot="18825901">
            <a:off x="96039" y="634939"/>
            <a:ext cx="1568058"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Jul 2019</a:t>
            </a:r>
          </a:p>
        </p:txBody>
      </p:sp>
    </p:spTree>
    <p:extLst>
      <p:ext uri="{BB962C8B-B14F-4D97-AF65-F5344CB8AC3E}">
        <p14:creationId xmlns:p14="http://schemas.microsoft.com/office/powerpoint/2010/main" val="126304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A5DF4D-E3A6-B74B-ABE6-EC47A7ECD1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70797"/>
          </a:xfrm>
          <a:prstGeom prst="rect">
            <a:avLst/>
          </a:prstGeom>
        </p:spPr>
      </p:pic>
      <p:sp>
        <p:nvSpPr>
          <p:cNvPr id="2" name="Oval 1">
            <a:extLst>
              <a:ext uri="{FF2B5EF4-FFF2-40B4-BE49-F238E27FC236}">
                <a16:creationId xmlns:a16="http://schemas.microsoft.com/office/drawing/2014/main" id="{3B0EC011-F0AA-B246-8F8C-06DB3A900EC1}"/>
              </a:ext>
            </a:extLst>
          </p:cNvPr>
          <p:cNvSpPr/>
          <p:nvPr/>
        </p:nvSpPr>
        <p:spPr>
          <a:xfrm>
            <a:off x="3437666" y="1979789"/>
            <a:ext cx="914400" cy="914400"/>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gonal Stripe 3">
            <a:extLst>
              <a:ext uri="{FF2B5EF4-FFF2-40B4-BE49-F238E27FC236}">
                <a16:creationId xmlns:a16="http://schemas.microsoft.com/office/drawing/2014/main" id="{AD5813C6-2349-2A4F-A4B2-ADFBEE765A93}"/>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EE60B3B5-BC5D-9946-A9FF-1618DF3BE2CB}"/>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660042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27D5CE-76A3-2F42-905C-00A09D652EE2}"/>
              </a:ext>
            </a:extLst>
          </p:cNvPr>
          <p:cNvPicPr>
            <a:picLocks noChangeAspect="1"/>
          </p:cNvPicPr>
          <p:nvPr/>
        </p:nvPicPr>
        <p:blipFill>
          <a:blip r:embed="rId2"/>
          <a:stretch>
            <a:fillRect/>
          </a:stretch>
        </p:blipFill>
        <p:spPr>
          <a:xfrm>
            <a:off x="1174042" y="90312"/>
            <a:ext cx="9855201" cy="4905700"/>
          </a:xfrm>
          <a:prstGeom prst="rect">
            <a:avLst/>
          </a:prstGeom>
        </p:spPr>
      </p:pic>
      <p:sp>
        <p:nvSpPr>
          <p:cNvPr id="4" name="TextBox 3">
            <a:extLst>
              <a:ext uri="{FF2B5EF4-FFF2-40B4-BE49-F238E27FC236}">
                <a16:creationId xmlns:a16="http://schemas.microsoft.com/office/drawing/2014/main" id="{23AF846A-230C-E445-B83B-DA9FF85CD196}"/>
              </a:ext>
            </a:extLst>
          </p:cNvPr>
          <p:cNvSpPr txBox="1"/>
          <p:nvPr/>
        </p:nvSpPr>
        <p:spPr>
          <a:xfrm>
            <a:off x="1600200" y="5105400"/>
            <a:ext cx="9000201"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Twitter Account Takeover (ATO) Breach</a:t>
            </a:r>
          </a:p>
        </p:txBody>
      </p:sp>
      <p:sp>
        <p:nvSpPr>
          <p:cNvPr id="5" name="TextBox 4">
            <a:extLst>
              <a:ext uri="{FF2B5EF4-FFF2-40B4-BE49-F238E27FC236}">
                <a16:creationId xmlns:a16="http://schemas.microsoft.com/office/drawing/2014/main" id="{0B1CE7C2-A1D2-D74C-8B23-1F65887BEF30}"/>
              </a:ext>
            </a:extLst>
          </p:cNvPr>
          <p:cNvSpPr txBox="1"/>
          <p:nvPr/>
        </p:nvSpPr>
        <p:spPr>
          <a:xfrm>
            <a:off x="2514600" y="5715000"/>
            <a:ext cx="7649274" cy="1323439"/>
          </a:xfrm>
          <a:prstGeom prst="rect">
            <a:avLst/>
          </a:prstGeom>
          <a:noFill/>
        </p:spPr>
        <p:txBody>
          <a:bodyPr wrap="none" rtlCol="0">
            <a:spAutoFit/>
          </a:bodyPr>
          <a:lstStyle/>
          <a:p>
            <a:pPr marL="285750" indent="-285750">
              <a:buFont typeface="Arial"/>
              <a:buChar char="•"/>
            </a:pPr>
            <a:r>
              <a:rPr lang="en-US" sz="2000" dirty="0">
                <a:latin typeface="Calibri" panose="020F0502020204030204" pitchFamily="34" charset="0"/>
                <a:cs typeface="Calibri" panose="020F0502020204030204" pitchFamily="34" charset="0"/>
              </a:rPr>
              <a:t>Too many team members had access to account information</a:t>
            </a:r>
          </a:p>
          <a:p>
            <a:pPr marL="285750" indent="-285750">
              <a:buFont typeface="Arial"/>
              <a:buChar char="•"/>
            </a:pPr>
            <a:r>
              <a:rPr lang="en-US" sz="2000" dirty="0">
                <a:latin typeface="Calibri" panose="020F0502020204030204" pitchFamily="34" charset="0"/>
                <a:cs typeface="Calibri" panose="020F0502020204030204" pitchFamily="34" charset="0"/>
              </a:rPr>
              <a:t>Fake Tweets sent out from prominent accounts (e.g., politicians, etc.)</a:t>
            </a:r>
          </a:p>
          <a:p>
            <a:pPr marL="285750" indent="-285750">
              <a:buFont typeface="Arial"/>
              <a:buChar char="•"/>
            </a:pPr>
            <a:r>
              <a:rPr lang="en-US" sz="2000" dirty="0">
                <a:latin typeface="Calibri" panose="020F0502020204030204" pitchFamily="34" charset="0"/>
                <a:cs typeface="Calibri" panose="020F0502020204030204" pitchFamily="34" charset="0"/>
              </a:rPr>
              <a:t>Some bitcoin sent to two twenty-somethings (Florida and Canada)</a:t>
            </a:r>
          </a:p>
          <a:p>
            <a:endParaRPr lang="en-US" sz="2000" dirty="0">
              <a:latin typeface="Calibri" panose="020F0502020204030204" pitchFamily="34" charset="0"/>
              <a:cs typeface="Calibri" panose="020F0502020204030204" pitchFamily="34" charset="0"/>
            </a:endParaRPr>
          </a:p>
        </p:txBody>
      </p:sp>
      <p:sp>
        <p:nvSpPr>
          <p:cNvPr id="11" name="Diagonal Stripe 10">
            <a:extLst>
              <a:ext uri="{FF2B5EF4-FFF2-40B4-BE49-F238E27FC236}">
                <a16:creationId xmlns:a16="http://schemas.microsoft.com/office/drawing/2014/main" id="{04FC8D58-F024-0045-9EE4-0195AB20815C}"/>
              </a:ext>
            </a:extLst>
          </p:cNvPr>
          <p:cNvSpPr/>
          <p:nvPr/>
        </p:nvSpPr>
        <p:spPr>
          <a:xfrm>
            <a:off x="0" y="-1"/>
            <a:ext cx="2371609" cy="2619595"/>
          </a:xfrm>
          <a:prstGeom prst="diagStrip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BA266A7-CCEF-9C45-8218-DA17D488195B}"/>
              </a:ext>
            </a:extLst>
          </p:cNvPr>
          <p:cNvSpPr txBox="1"/>
          <p:nvPr/>
        </p:nvSpPr>
        <p:spPr>
          <a:xfrm rot="18825901">
            <a:off x="96039" y="634939"/>
            <a:ext cx="1568058"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Jul 2020</a:t>
            </a:r>
          </a:p>
        </p:txBody>
      </p:sp>
    </p:spTree>
    <p:extLst>
      <p:ext uri="{BB962C8B-B14F-4D97-AF65-F5344CB8AC3E}">
        <p14:creationId xmlns:p14="http://schemas.microsoft.com/office/powerpoint/2010/main" val="998563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03DB07-07A4-CA49-AE33-CC96A8584E67}"/>
              </a:ext>
            </a:extLst>
          </p:cNvPr>
          <p:cNvPicPr>
            <a:picLocks noChangeAspect="1"/>
          </p:cNvPicPr>
          <p:nvPr/>
        </p:nvPicPr>
        <p:blipFill rotWithShape="1">
          <a:blip r:embed="rId2"/>
          <a:srcRect b="13412"/>
          <a:stretch/>
        </p:blipFill>
        <p:spPr>
          <a:xfrm>
            <a:off x="8487" y="1"/>
            <a:ext cx="12183513" cy="6858000"/>
          </a:xfrm>
          <a:prstGeom prst="rect">
            <a:avLst/>
          </a:prstGeom>
        </p:spPr>
      </p:pic>
      <p:sp>
        <p:nvSpPr>
          <p:cNvPr id="3" name="Diagonal Stripe 2">
            <a:extLst>
              <a:ext uri="{FF2B5EF4-FFF2-40B4-BE49-F238E27FC236}">
                <a16:creationId xmlns:a16="http://schemas.microsoft.com/office/drawing/2014/main" id="{DF7438FB-8C57-2A46-A69E-AC0635367FB3}"/>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F201E6E3-B659-1C48-86C4-66718A1CD37F}"/>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73196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869D92-D5FA-0345-9C72-F2B1930CCBD8}"/>
              </a:ext>
            </a:extLst>
          </p:cNvPr>
          <p:cNvPicPr>
            <a:picLocks noChangeAspect="1"/>
          </p:cNvPicPr>
          <p:nvPr/>
        </p:nvPicPr>
        <p:blipFill>
          <a:blip r:embed="rId2"/>
          <a:stretch>
            <a:fillRect/>
          </a:stretch>
        </p:blipFill>
        <p:spPr>
          <a:xfrm>
            <a:off x="591670" y="22347"/>
            <a:ext cx="11600329" cy="4284593"/>
          </a:xfrm>
          <a:prstGeom prst="rect">
            <a:avLst/>
          </a:prstGeom>
        </p:spPr>
      </p:pic>
      <p:pic>
        <p:nvPicPr>
          <p:cNvPr id="7" name="Picture 6">
            <a:extLst>
              <a:ext uri="{FF2B5EF4-FFF2-40B4-BE49-F238E27FC236}">
                <a16:creationId xmlns:a16="http://schemas.microsoft.com/office/drawing/2014/main" id="{9EBBD609-44ED-754A-ACAE-4A80A8E61CDD}"/>
              </a:ext>
            </a:extLst>
          </p:cNvPr>
          <p:cNvPicPr>
            <a:picLocks noChangeAspect="1"/>
          </p:cNvPicPr>
          <p:nvPr/>
        </p:nvPicPr>
        <p:blipFill>
          <a:blip r:embed="rId3"/>
          <a:stretch>
            <a:fillRect/>
          </a:stretch>
        </p:blipFill>
        <p:spPr>
          <a:xfrm>
            <a:off x="2460986" y="3447345"/>
            <a:ext cx="8218312" cy="3325805"/>
          </a:xfrm>
          <a:prstGeom prst="rect">
            <a:avLst/>
          </a:prstGeom>
        </p:spPr>
      </p:pic>
      <p:sp>
        <p:nvSpPr>
          <p:cNvPr id="4" name="Diagonal Stripe 3">
            <a:extLst>
              <a:ext uri="{FF2B5EF4-FFF2-40B4-BE49-F238E27FC236}">
                <a16:creationId xmlns:a16="http://schemas.microsoft.com/office/drawing/2014/main" id="{CDA1FB22-CEA6-174C-8CA7-7A333695B8E3}"/>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D4273654-1265-144A-BF87-827CF1674447}"/>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348295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131061"/>
            <a:ext cx="9144000" cy="4537051"/>
          </a:xfrm>
          <a:prstGeom prst="rect">
            <a:avLst/>
          </a:prstGeom>
        </p:spPr>
      </p:pic>
      <p:sp>
        <p:nvSpPr>
          <p:cNvPr id="5" name="TextBox 4"/>
          <p:cNvSpPr txBox="1"/>
          <p:nvPr/>
        </p:nvSpPr>
        <p:spPr>
          <a:xfrm>
            <a:off x="2129081" y="236528"/>
            <a:ext cx="7832850" cy="1815882"/>
          </a:xfrm>
          <a:prstGeom prst="rect">
            <a:avLst/>
          </a:prstGeom>
          <a:noFill/>
        </p:spPr>
        <p:txBody>
          <a:bodyPr wrap="none" rtlCol="0">
            <a:spAutoFit/>
          </a:bodyPr>
          <a:lstStyle/>
          <a:p>
            <a:r>
              <a:rPr lang="en-US" sz="2800" b="1" u="sng" dirty="0"/>
              <a:t>Required Text</a:t>
            </a:r>
            <a:r>
              <a:rPr lang="en-US" sz="2800" b="1" dirty="0"/>
              <a:t> </a:t>
            </a:r>
            <a:r>
              <a:rPr lang="mr-IN" sz="2800" b="1" dirty="0">
                <a:solidFill>
                  <a:schemeClr val="bg1">
                    <a:lumMod val="50000"/>
                  </a:schemeClr>
                </a:solidFill>
              </a:rPr>
              <a:t>–</a:t>
            </a:r>
            <a:r>
              <a:rPr lang="en-US" sz="2800" b="1" dirty="0">
                <a:solidFill>
                  <a:schemeClr val="bg1">
                    <a:lumMod val="50000"/>
                  </a:schemeClr>
                </a:solidFill>
              </a:rPr>
              <a:t> $9.99 Download from Amazon.com</a:t>
            </a:r>
          </a:p>
          <a:p>
            <a:r>
              <a:rPr lang="en-US" sz="2800" b="1" dirty="0">
                <a:solidFill>
                  <a:schemeClr val="bg1">
                    <a:lumMod val="50000"/>
                  </a:schemeClr>
                </a:solidFill>
              </a:rPr>
              <a:t>$25.00 Printed Paperback Book from Amazon.com</a:t>
            </a:r>
          </a:p>
          <a:p>
            <a:r>
              <a:rPr lang="en-US" sz="2800" b="1" dirty="0"/>
              <a:t>From CIA to APT: An Introduction to Cyber Security</a:t>
            </a:r>
          </a:p>
          <a:p>
            <a:r>
              <a:rPr lang="en-US" sz="2800" b="1" dirty="0">
                <a:solidFill>
                  <a:schemeClr val="bg1">
                    <a:lumMod val="50000"/>
                  </a:schemeClr>
                </a:solidFill>
              </a:rPr>
              <a:t>Edward G. Amoroso &amp; Matthew E. Amoroso</a:t>
            </a:r>
          </a:p>
        </p:txBody>
      </p:sp>
      <p:sp>
        <p:nvSpPr>
          <p:cNvPr id="6" name="Diagonal Stripe 5">
            <a:extLst>
              <a:ext uri="{FF2B5EF4-FFF2-40B4-BE49-F238E27FC236}">
                <a16:creationId xmlns:a16="http://schemas.microsoft.com/office/drawing/2014/main" id="{A730BF80-3675-FA45-B1D1-FC75889BF819}"/>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EFE830FC-66C7-9343-B21A-F97C8AFF3946}"/>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370295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29082" y="1435408"/>
            <a:ext cx="9790885" cy="3354765"/>
          </a:xfrm>
          <a:prstGeom prst="rect">
            <a:avLst/>
          </a:prstGeom>
          <a:noFill/>
        </p:spPr>
        <p:txBody>
          <a:bodyPr wrap="none" rtlCol="0">
            <a:spAutoFit/>
          </a:bodyPr>
          <a:lstStyle/>
          <a:p>
            <a:r>
              <a:rPr lang="en-US" sz="3600" b="1" u="sng" dirty="0"/>
              <a:t>Required Week One Readings</a:t>
            </a:r>
            <a:endParaRPr lang="en-US" sz="3600" b="1" dirty="0"/>
          </a:p>
          <a:p>
            <a:endParaRPr lang="en-US" sz="2800" b="1" dirty="0"/>
          </a:p>
          <a:p>
            <a:r>
              <a:rPr lang="en-US" sz="2400" b="1" dirty="0"/>
              <a:t>1. “Reflections on Trusting Trust,” Ken Thompson</a:t>
            </a:r>
          </a:p>
          <a:p>
            <a:r>
              <a:rPr lang="en-US" sz="2400" b="1" dirty="0"/>
              <a:t>https://www.ece.cmu.edu/~ganger/712.fall02/papers/p761-thompson.pdf</a:t>
            </a:r>
          </a:p>
          <a:p>
            <a:endParaRPr lang="en-US" sz="2400" b="1" dirty="0"/>
          </a:p>
          <a:p>
            <a:r>
              <a:rPr lang="en-US" sz="2400" b="1" i="1" dirty="0"/>
              <a:t>2. </a:t>
            </a:r>
            <a:r>
              <a:rPr lang="en-US" sz="2400" b="1" dirty="0"/>
              <a:t>Chapters 1 through 4:</a:t>
            </a:r>
            <a:r>
              <a:rPr lang="en-US" sz="2400" b="1" i="1" dirty="0"/>
              <a:t> From CIA to APT: An Introduction </a:t>
            </a:r>
          </a:p>
          <a:p>
            <a:r>
              <a:rPr lang="en-US" sz="2400" b="1" i="1" dirty="0"/>
              <a:t>to Cyber Security</a:t>
            </a:r>
            <a:r>
              <a:rPr lang="en-US" sz="2400" b="1" dirty="0"/>
              <a:t>, E. Amoroso &amp; M. Amoroso </a:t>
            </a:r>
          </a:p>
          <a:p>
            <a:endParaRPr lang="en-US" sz="2800" b="1" dirty="0"/>
          </a:p>
        </p:txBody>
      </p:sp>
      <p:sp>
        <p:nvSpPr>
          <p:cNvPr id="3" name="TextBox 2">
            <a:extLst>
              <a:ext uri="{FF2B5EF4-FFF2-40B4-BE49-F238E27FC236}">
                <a16:creationId xmlns:a16="http://schemas.microsoft.com/office/drawing/2014/main" id="{F5713174-61ED-7849-A626-14C1174A48BC}"/>
              </a:ext>
            </a:extLst>
          </p:cNvPr>
          <p:cNvSpPr txBox="1"/>
          <p:nvPr/>
        </p:nvSpPr>
        <p:spPr>
          <a:xfrm>
            <a:off x="4293936" y="5354321"/>
            <a:ext cx="3604128" cy="830997"/>
          </a:xfrm>
          <a:prstGeom prst="rect">
            <a:avLst/>
          </a:prstGeom>
          <a:noFill/>
        </p:spPr>
        <p:txBody>
          <a:bodyPr wrap="none" rtlCol="0">
            <a:spAutoFit/>
          </a:bodyPr>
          <a:lstStyle/>
          <a:p>
            <a:pPr algn="ctr"/>
            <a:r>
              <a:rPr lang="en-US" sz="2400" b="1" dirty="0"/>
              <a:t>Twitter: @hashtag_cyber</a:t>
            </a:r>
          </a:p>
          <a:p>
            <a:pPr algn="ctr"/>
            <a:r>
              <a:rPr lang="en-US" sz="2400" b="1" dirty="0"/>
              <a:t>LinkedIn: Edward Amoroso</a:t>
            </a:r>
          </a:p>
        </p:txBody>
      </p:sp>
      <p:sp>
        <p:nvSpPr>
          <p:cNvPr id="4" name="Diagonal Stripe 3">
            <a:extLst>
              <a:ext uri="{FF2B5EF4-FFF2-40B4-BE49-F238E27FC236}">
                <a16:creationId xmlns:a16="http://schemas.microsoft.com/office/drawing/2014/main" id="{A89195CA-C036-3E4E-9D3E-A8F748C05DD8}"/>
              </a:ext>
            </a:extLst>
          </p:cNvPr>
          <p:cNvSpPr/>
          <p:nvPr/>
        </p:nvSpPr>
        <p:spPr>
          <a:xfrm>
            <a:off x="0" y="0"/>
            <a:ext cx="1645920" cy="1699708"/>
          </a:xfrm>
          <a:prstGeom prst="diagStrip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397E48FB-410C-2F4A-BB39-9FE7DCEBEAD1}"/>
              </a:ext>
            </a:extLst>
          </p:cNvPr>
          <p:cNvSpPr txBox="1"/>
          <p:nvPr/>
        </p:nvSpPr>
        <p:spPr>
          <a:xfrm rot="18888162">
            <a:off x="213718" y="414528"/>
            <a:ext cx="897810" cy="369332"/>
          </a:xfrm>
          <a:prstGeom prst="rect">
            <a:avLst/>
          </a:prstGeom>
          <a:noFill/>
        </p:spPr>
        <p:txBody>
          <a:bodyPr wrap="none" rtlCol="0">
            <a:spAutoFit/>
          </a:bodyPr>
          <a:lstStyle/>
          <a:p>
            <a:r>
              <a:rPr lang="en-US" b="1" dirty="0"/>
              <a:t>Week 1</a:t>
            </a:r>
          </a:p>
        </p:txBody>
      </p:sp>
    </p:spTree>
    <p:extLst>
      <p:ext uri="{BB962C8B-B14F-4D97-AF65-F5344CB8AC3E}">
        <p14:creationId xmlns:p14="http://schemas.microsoft.com/office/powerpoint/2010/main" val="4205820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TotalTime>
  <Words>1635</Words>
  <Application>Microsoft Macintosh PowerPoint</Application>
  <PresentationFormat>Widescreen</PresentationFormat>
  <Paragraphs>298</Paragraphs>
  <Slides>50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Arial Rounded MT Bold</vt:lpstr>
      <vt:lpstr>Calibri</vt:lpstr>
      <vt:lpstr>Calibri Light</vt:lpstr>
      <vt:lpstr>Courier</vt:lpstr>
      <vt:lpstr>Mangal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1: Introduction to Cyber Security Issues</vt:lpstr>
      <vt:lpstr>PowerPoint Presentation</vt:lpstr>
      <vt:lpstr>PowerPoint Presentation</vt:lpstr>
      <vt:lpstr>PowerPoint Presentation</vt:lpstr>
      <vt:lpstr>PowerPoint Presentation</vt:lpstr>
      <vt:lpstr>Cyber Security: Attack Lifecycle (Defense View)</vt:lpstr>
      <vt:lpstr>Cyber Security: Attack Lifecycle (Defense View)</vt:lpstr>
      <vt:lpstr>Advanced Persistent Threat (APT) Global Actors</vt:lpstr>
      <vt:lpstr>Understanding the Hack: 70’s Vintage Soda Machine</vt:lpstr>
      <vt:lpstr>      Understanding the Hack: Early Scams and Social Engineering</vt:lpstr>
      <vt:lpstr>       Understanding the Hack: Unauthorized Infrastructure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Amoroso</dc:creator>
  <cp:lastModifiedBy>Edward Amoroso</cp:lastModifiedBy>
  <cp:revision>111</cp:revision>
  <dcterms:created xsi:type="dcterms:W3CDTF">2019-04-13T02:06:11Z</dcterms:created>
  <dcterms:modified xsi:type="dcterms:W3CDTF">2020-08-31T03:06:10Z</dcterms:modified>
</cp:coreProperties>
</file>